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897" r:id="rId6"/>
    <p:sldId id="912" r:id="rId7"/>
    <p:sldId id="929" r:id="rId8"/>
    <p:sldId id="925" r:id="rId9"/>
    <p:sldId id="924" r:id="rId10"/>
    <p:sldId id="934" r:id="rId11"/>
    <p:sldId id="936" r:id="rId12"/>
    <p:sldId id="935" r:id="rId13"/>
    <p:sldId id="933" r:id="rId14"/>
    <p:sldId id="939" r:id="rId15"/>
    <p:sldId id="938" r:id="rId16"/>
    <p:sldId id="937" r:id="rId17"/>
    <p:sldId id="930" r:id="rId18"/>
    <p:sldId id="932" r:id="rId19"/>
    <p:sldId id="941" r:id="rId20"/>
    <p:sldId id="931" r:id="rId21"/>
    <p:sldId id="940" r:id="rId22"/>
    <p:sldId id="943" r:id="rId23"/>
    <p:sldId id="944" r:id="rId24"/>
    <p:sldId id="942" r:id="rId25"/>
    <p:sldId id="946" r:id="rId26"/>
    <p:sldId id="945"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ihama Seiji" initials="N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516" autoAdjust="0"/>
  </p:normalViewPr>
  <p:slideViewPr>
    <p:cSldViewPr snapToGrid="0">
      <p:cViewPr varScale="1">
        <p:scale>
          <a:sx n="79" d="100"/>
          <a:sy n="79" d="100"/>
        </p:scale>
        <p:origin x="60" y="1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D6E1-B7FA-4229-8ED9-0D8EAB1057AF}" type="datetimeFigureOut">
              <a:rPr kumimoji="1" lang="ja-JP" altLang="en-US" smtClean="0"/>
              <a:t>2021/8/28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13DBF-B596-4915-ACF2-482AD50FC864}" type="slidenum">
              <a:rPr kumimoji="1" lang="ja-JP" altLang="en-US" smtClean="0"/>
              <a:t>‹#›</a:t>
            </a:fld>
            <a:endParaRPr kumimoji="1" lang="ja-JP" altLang="en-US"/>
          </a:p>
        </p:txBody>
      </p:sp>
    </p:spTree>
    <p:extLst>
      <p:ext uri="{BB962C8B-B14F-4D97-AF65-F5344CB8AC3E}">
        <p14:creationId xmlns:p14="http://schemas.microsoft.com/office/powerpoint/2010/main" val="18605421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7313DBF-B596-4915-ACF2-482AD50FC864}" type="slidenum">
              <a:rPr kumimoji="1" lang="ja-JP" altLang="en-US" smtClean="0"/>
              <a:t>13</a:t>
            </a:fld>
            <a:endParaRPr kumimoji="1" lang="ja-JP" altLang="en-US"/>
          </a:p>
        </p:txBody>
      </p:sp>
    </p:spTree>
    <p:extLst>
      <p:ext uri="{BB962C8B-B14F-4D97-AF65-F5344CB8AC3E}">
        <p14:creationId xmlns:p14="http://schemas.microsoft.com/office/powerpoint/2010/main" val="305561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7313DBF-B596-4915-ACF2-482AD50FC864}" type="slidenum">
              <a:rPr kumimoji="1" lang="ja-JP" altLang="en-US" smtClean="0"/>
              <a:t>14</a:t>
            </a:fld>
            <a:endParaRPr kumimoji="1" lang="ja-JP" altLang="en-US"/>
          </a:p>
        </p:txBody>
      </p:sp>
    </p:spTree>
    <p:extLst>
      <p:ext uri="{BB962C8B-B14F-4D97-AF65-F5344CB8AC3E}">
        <p14:creationId xmlns:p14="http://schemas.microsoft.com/office/powerpoint/2010/main" val="298586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0D07DBA-3A39-4CF7-96C9-919512C8202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15E6077D-C776-4115-A388-A0366F18D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7B49BDCF-F91B-4D14-937A-2D7F27282363}"/>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5" name="フッター プレースホルダー 4">
            <a:extLst>
              <a:ext uri="{FF2B5EF4-FFF2-40B4-BE49-F238E27FC236}">
                <a16:creationId xmlns:a16="http://schemas.microsoft.com/office/drawing/2014/main" xmlns="" id="{00CBB9FD-E6FF-448D-A10F-4A59664BB9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FFF935C6-FD9B-488D-9D6B-05ED019DDEB7}"/>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2895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A66EBE8-21F4-4A20-BF52-935D6CC5F39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FDA408D6-7E63-40AD-A195-FA60F60542F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12E3261F-A8F9-4081-AEEC-EFDBE6348682}"/>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5" name="フッター プレースホルダー 4">
            <a:extLst>
              <a:ext uri="{FF2B5EF4-FFF2-40B4-BE49-F238E27FC236}">
                <a16:creationId xmlns:a16="http://schemas.microsoft.com/office/drawing/2014/main" xmlns="" id="{97CC9315-3D22-49E6-8940-F59DAE1C93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CD6D627A-242A-4926-B81F-5AF385F68935}"/>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254800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79004340-AD9C-4097-9CCA-61C98397065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C636667A-6D46-427D-9E3F-F5A27BA4288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AC3B4F9A-CAB6-4534-A637-AF455D44DB28}"/>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5" name="フッター プレースホルダー 4">
            <a:extLst>
              <a:ext uri="{FF2B5EF4-FFF2-40B4-BE49-F238E27FC236}">
                <a16:creationId xmlns:a16="http://schemas.microsoft.com/office/drawing/2014/main" xmlns="" id="{D7592F28-638C-4F81-9B67-8CB28E3A9B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86B071B7-6DE7-41A7-A95B-E606AA60F50F}"/>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177257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649B3BE-57BB-49B1-9CF6-F6E408B8E1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17416488-5815-40D1-8E86-A48EFED2734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F8BAA604-5F9B-44CD-9643-74FEEFF96916}"/>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5" name="フッター プレースホルダー 4">
            <a:extLst>
              <a:ext uri="{FF2B5EF4-FFF2-40B4-BE49-F238E27FC236}">
                <a16:creationId xmlns:a16="http://schemas.microsoft.com/office/drawing/2014/main" xmlns="" id="{14D6F22D-91C2-400D-81E9-6A21101DA7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C72AE64-B96B-4D79-8E11-18CF6FF7C2F3}"/>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289506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D4DB933-F6F0-499D-A33E-C27525FCBF7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1F09E237-08CC-4F07-BEDC-BEFE4E2CA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B1D967C4-8F72-40D3-BB0A-31F245129179}"/>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5" name="フッター プレースホルダー 4">
            <a:extLst>
              <a:ext uri="{FF2B5EF4-FFF2-40B4-BE49-F238E27FC236}">
                <a16:creationId xmlns:a16="http://schemas.microsoft.com/office/drawing/2014/main" xmlns="" id="{726F95E6-D3A7-44FD-894D-07B2A2FDDD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E7D9E80-79F5-48BD-A5AA-1D899E9269CF}"/>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62809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B0122F0-BCB9-4484-BA12-F23F0AF155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E8705AA3-C4F0-4859-8359-3EBCD5AC08B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6D3AEF3B-864C-41D7-9178-D8B17317705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8957081C-969C-4A64-A334-81F869197D1E}"/>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6" name="フッター プレースホルダー 5">
            <a:extLst>
              <a:ext uri="{FF2B5EF4-FFF2-40B4-BE49-F238E27FC236}">
                <a16:creationId xmlns:a16="http://schemas.microsoft.com/office/drawing/2014/main" xmlns="" id="{5F3ADC82-BA16-4132-B756-0CB77F4854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F72AC165-3051-4986-9C9C-977220861E10}"/>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306862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7F0ABF1-EC7D-4EF7-92E7-CCEADD6D1AB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85B4EDF1-65A8-4FE0-878D-8895E4697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35ACF7FB-BDB9-4D43-9D5F-C420C8F2CFB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42B6383C-0051-41B7-940D-0E09F74357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8DBCB8BD-288D-439C-9773-7DF5A8B54F7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4EB0B3B6-C84D-45BC-9DD4-53A2BC24FC38}"/>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8" name="フッター プレースホルダー 7">
            <a:extLst>
              <a:ext uri="{FF2B5EF4-FFF2-40B4-BE49-F238E27FC236}">
                <a16:creationId xmlns:a16="http://schemas.microsoft.com/office/drawing/2014/main" xmlns="" id="{9126D03A-D34D-4E74-9170-D58C3EEF1F2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9B5EA3DB-0B38-48BF-90E7-2C0D3BF4419E}"/>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186837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074EE30-7E86-42C1-BE1A-3467B092D9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0831BC25-FF36-4BF6-9539-AD884C97FCBC}"/>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4" name="フッター プレースホルダー 3">
            <a:extLst>
              <a:ext uri="{FF2B5EF4-FFF2-40B4-BE49-F238E27FC236}">
                <a16:creationId xmlns:a16="http://schemas.microsoft.com/office/drawing/2014/main" xmlns="" id="{481ACDDD-836D-44DA-9087-C681D9F18C6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2F55687D-197D-4291-A9CD-13EC82E317DC}"/>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160070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2BAB174E-F5A3-42C2-8984-12190EB35D3D}"/>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3" name="フッター プレースホルダー 2">
            <a:extLst>
              <a:ext uri="{FF2B5EF4-FFF2-40B4-BE49-F238E27FC236}">
                <a16:creationId xmlns:a16="http://schemas.microsoft.com/office/drawing/2014/main" xmlns="" id="{7EA96434-B875-491A-B9D7-53E7B778CD1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160FB0FD-3EB7-4F70-AE77-C8F8C376F63A}"/>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130370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56A25A9-8689-46F4-9D10-DEA7FFDE0B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18BA889A-BC55-41C1-9EDF-7360008ED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B04F8D26-B0C6-4348-9338-CD008C5A5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9A34E519-6E5A-4E0F-83C8-A3EA82E13E51}"/>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6" name="フッター プレースホルダー 5">
            <a:extLst>
              <a:ext uri="{FF2B5EF4-FFF2-40B4-BE49-F238E27FC236}">
                <a16:creationId xmlns:a16="http://schemas.microsoft.com/office/drawing/2014/main" xmlns="" id="{F62E5717-0F17-470F-A4E5-999701E1D6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F9BB5E15-3FD0-4E8C-A63C-C031EC4E19A7}"/>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302063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5E5B4AA-A13C-4F33-A8F0-C9C9C23DFB7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A25872F7-3916-4465-926D-BC6E08A57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FF8424CB-9777-416D-9B1D-643116135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E39FEA6C-9B86-4A75-9E03-C864BE188F26}"/>
              </a:ext>
            </a:extLst>
          </p:cNvPr>
          <p:cNvSpPr>
            <a:spLocks noGrp="1"/>
          </p:cNvSpPr>
          <p:nvPr>
            <p:ph type="dt" sz="half" idx="10"/>
          </p:nvPr>
        </p:nvSpPr>
        <p:spPr/>
        <p:txBody>
          <a:bodyPr/>
          <a:lstStyle/>
          <a:p>
            <a:fld id="{F7C5850D-A404-4ABC-97B9-09C8D8EBB767}" type="datetimeFigureOut">
              <a:rPr kumimoji="1" lang="ja-JP" altLang="en-US" smtClean="0"/>
              <a:t>2021/8/28</a:t>
            </a:fld>
            <a:endParaRPr kumimoji="1" lang="ja-JP" altLang="en-US"/>
          </a:p>
        </p:txBody>
      </p:sp>
      <p:sp>
        <p:nvSpPr>
          <p:cNvPr id="6" name="フッター プレースホルダー 5">
            <a:extLst>
              <a:ext uri="{FF2B5EF4-FFF2-40B4-BE49-F238E27FC236}">
                <a16:creationId xmlns:a16="http://schemas.microsoft.com/office/drawing/2014/main" xmlns="" id="{C0A0B64D-94B3-4A45-AE2C-0AF46B3E5A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4D3C7BE4-235F-4624-9982-8A92B6031346}"/>
              </a:ext>
            </a:extLst>
          </p:cNvPr>
          <p:cNvSpPr>
            <a:spLocks noGrp="1"/>
          </p:cNvSpPr>
          <p:nvPr>
            <p:ph type="sldNum" sz="quarter" idx="12"/>
          </p:nvPr>
        </p:nvSpPr>
        <p:spPr/>
        <p:txBody>
          <a:body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12893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456D45A3-88E1-42E1-979C-114B42558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6BC2A3EE-0063-4076-A597-B7D970E6B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0B6D76CA-AD24-4258-BCCA-6B88A5E61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5850D-A404-4ABC-97B9-09C8D8EBB767}" type="datetimeFigureOut">
              <a:rPr kumimoji="1" lang="ja-JP" altLang="en-US" smtClean="0"/>
              <a:t>2021/8/28</a:t>
            </a:fld>
            <a:endParaRPr kumimoji="1" lang="ja-JP" altLang="en-US"/>
          </a:p>
        </p:txBody>
      </p:sp>
      <p:sp>
        <p:nvSpPr>
          <p:cNvPr id="5" name="フッター プレースホルダー 4">
            <a:extLst>
              <a:ext uri="{FF2B5EF4-FFF2-40B4-BE49-F238E27FC236}">
                <a16:creationId xmlns:a16="http://schemas.microsoft.com/office/drawing/2014/main" xmlns="" id="{575BBA29-66EC-4971-A1DD-C41B0977D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1D14EAC2-0A8A-4467-BC43-D11E5201F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F94DC-F7C1-4743-96BD-4E748D51CE7E}" type="slidenum">
              <a:rPr kumimoji="1" lang="ja-JP" altLang="en-US" smtClean="0"/>
              <a:t>‹#›</a:t>
            </a:fld>
            <a:endParaRPr kumimoji="1" lang="ja-JP" altLang="en-US"/>
          </a:p>
        </p:txBody>
      </p:sp>
    </p:spTree>
    <p:extLst>
      <p:ext uri="{BB962C8B-B14F-4D97-AF65-F5344CB8AC3E}">
        <p14:creationId xmlns:p14="http://schemas.microsoft.com/office/powerpoint/2010/main" val="970532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publicdomainq.net/employment-interview-0003939/"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blicdomainfiles.com/show_file.php?id=1394293321853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blicdomainfiles.com/show_file.php?id=139429332185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publicdomainq.net/business-woman-stress-0014998/"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9" name="直線コネクタ 8">
            <a:extLst>
              <a:ext uri="{FF2B5EF4-FFF2-40B4-BE49-F238E27FC236}">
                <a16:creationId xmlns:a16="http://schemas.microsoft.com/office/drawing/2014/main" xmlns="" id="{FDBDC64E-AB79-400D-877B-57A7CD223009}"/>
              </a:ext>
            </a:extLst>
          </p:cNvPr>
          <p:cNvCxnSpPr>
            <a:cxnSpLocks/>
          </p:cNvCxnSpPr>
          <p:nvPr/>
        </p:nvCxnSpPr>
        <p:spPr>
          <a:xfrm flipV="1">
            <a:off x="-63610" y="6504167"/>
            <a:ext cx="12255610" cy="31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xmlns="" id="{C097CF0B-2F5E-4264-8A67-3955F566F836}"/>
              </a:ext>
            </a:extLst>
          </p:cNvPr>
          <p:cNvSpPr txBox="1"/>
          <p:nvPr/>
        </p:nvSpPr>
        <p:spPr>
          <a:xfrm>
            <a:off x="418769" y="1480930"/>
            <a:ext cx="11993217" cy="3323987"/>
          </a:xfrm>
          <a:prstGeom prst="rect">
            <a:avLst/>
          </a:prstGeom>
          <a:noFill/>
        </p:spPr>
        <p:txBody>
          <a:bodyPr wrap="square" rtlCol="0">
            <a:spAutoFit/>
          </a:bodyPr>
          <a:lstStyle/>
          <a:p>
            <a:r>
              <a:rPr lang="ja-JP" altLang="en-US" sz="4800" b="1" dirty="0"/>
              <a:t>会社で出来る最善のメンタルヘルス予防策</a:t>
            </a:r>
            <a:endParaRPr kumimoji="1" lang="en-US" altLang="ja-JP" sz="4800" b="1" dirty="0"/>
          </a:p>
          <a:p>
            <a:endParaRPr kumimoji="1" lang="en-US" altLang="ja-JP" b="1" dirty="0"/>
          </a:p>
          <a:p>
            <a:pPr algn="ctr"/>
            <a:endParaRPr lang="en-US" altLang="ja-JP" sz="3600" b="1" dirty="0"/>
          </a:p>
          <a:p>
            <a:pPr algn="ctr"/>
            <a:endParaRPr kumimoji="1" lang="en-US" altLang="ja-JP" sz="3600" b="1" dirty="0"/>
          </a:p>
          <a:p>
            <a:pPr algn="ctr"/>
            <a:r>
              <a:rPr kumimoji="1" lang="ja-JP" altLang="en-US" sz="3600" b="1" dirty="0"/>
              <a:t>「</a:t>
            </a:r>
            <a:r>
              <a:rPr lang="en-US" altLang="ja-JP" sz="3600" b="1" dirty="0"/>
              <a:t>POD-Express Standard</a:t>
            </a:r>
            <a:r>
              <a:rPr kumimoji="1" lang="ja-JP" altLang="en-US" sz="3600" b="1" dirty="0"/>
              <a:t>」</a:t>
            </a:r>
            <a:endParaRPr kumimoji="1" lang="en-US" altLang="ja-JP" sz="3600" b="1" dirty="0"/>
          </a:p>
          <a:p>
            <a:pPr algn="ctr"/>
            <a:r>
              <a:rPr kumimoji="1" lang="ja-JP" altLang="en-US" sz="3600" b="1" dirty="0"/>
              <a:t>アウトプット解説</a:t>
            </a:r>
            <a:endParaRPr kumimoji="1" lang="en-US" altLang="ja-JP" sz="3600" b="1" dirty="0"/>
          </a:p>
        </p:txBody>
      </p: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11" name="テキスト ボックス 10">
            <a:extLst>
              <a:ext uri="{FF2B5EF4-FFF2-40B4-BE49-F238E27FC236}">
                <a16:creationId xmlns:a16="http://schemas.microsoft.com/office/drawing/2014/main" xmlns="" id="{B09E1874-6086-4898-877D-AD78F613A156}"/>
              </a:ext>
            </a:extLst>
          </p:cNvPr>
          <p:cNvSpPr txBox="1"/>
          <p:nvPr/>
        </p:nvSpPr>
        <p:spPr>
          <a:xfrm>
            <a:off x="2896278" y="2592812"/>
            <a:ext cx="7401655" cy="707886"/>
          </a:xfrm>
          <a:prstGeom prst="rect">
            <a:avLst/>
          </a:prstGeom>
          <a:noFill/>
        </p:spPr>
        <p:txBody>
          <a:bodyPr wrap="square">
            <a:spAutoFit/>
          </a:bodyPr>
          <a:lstStyle/>
          <a:p>
            <a:r>
              <a:rPr lang="ja-JP" altLang="en-US" sz="4000" b="1" dirty="0"/>
              <a:t>　～人事部が会社を救う～</a:t>
            </a:r>
          </a:p>
        </p:txBody>
      </p:sp>
      <p:sp>
        <p:nvSpPr>
          <p:cNvPr id="10" name="テキスト ボックス 9">
            <a:extLst>
              <a:ext uri="{FF2B5EF4-FFF2-40B4-BE49-F238E27FC236}">
                <a16:creationId xmlns:a16="http://schemas.microsoft.com/office/drawing/2014/main" xmlns="" id="{E6436FCA-AC40-4C11-9C05-8FDBCC68EC97}"/>
              </a:ext>
            </a:extLst>
          </p:cNvPr>
          <p:cNvSpPr txBox="1"/>
          <p:nvPr/>
        </p:nvSpPr>
        <p:spPr>
          <a:xfrm>
            <a:off x="5109091" y="5020717"/>
            <a:ext cx="5709330" cy="954107"/>
          </a:xfrm>
          <a:prstGeom prst="rect">
            <a:avLst/>
          </a:prstGeom>
          <a:noFill/>
        </p:spPr>
        <p:txBody>
          <a:bodyPr wrap="square" rtlCol="0">
            <a:spAutoFit/>
          </a:bodyPr>
          <a:lstStyle/>
          <a:p>
            <a:pPr algn="ctr"/>
            <a:r>
              <a:rPr lang="ja-JP" altLang="en-US" sz="2800" b="1" dirty="0"/>
              <a:t>表参道メンタルヘルス研究所　　</a:t>
            </a:r>
            <a:r>
              <a:rPr lang="ja-JP" altLang="en-US" sz="2400" b="1" dirty="0"/>
              <a:t>　</a:t>
            </a:r>
            <a:endParaRPr lang="en-US" altLang="ja-JP" sz="2400" b="1" dirty="0" smtClean="0"/>
          </a:p>
          <a:p>
            <a:pPr algn="ctr"/>
            <a:r>
              <a:rPr lang="ja-JP" altLang="en-US" sz="2400" b="1" dirty="0" smtClean="0"/>
              <a:t>主任</a:t>
            </a:r>
            <a:r>
              <a:rPr lang="ja-JP" altLang="en-US" sz="2400" b="1" dirty="0"/>
              <a:t>研究員　</a:t>
            </a:r>
            <a:r>
              <a:rPr lang="ja-JP" altLang="en-US" sz="2800" b="1" dirty="0"/>
              <a:t>乘 浜　誠 司　</a:t>
            </a:r>
            <a:endParaRPr kumimoji="1" lang="en-US" altLang="ja-JP" sz="2400" b="1" dirty="0"/>
          </a:p>
        </p:txBody>
      </p:sp>
      <p:pic>
        <p:nvPicPr>
          <p:cNvPr id="5" name="図 4">
            <a:extLst>
              <a:ext uri="{FF2B5EF4-FFF2-40B4-BE49-F238E27FC236}">
                <a16:creationId xmlns:a16="http://schemas.microsoft.com/office/drawing/2014/main" xmlns="" id="{5D159336-01FF-48C3-A4CE-96BAA5380AD5}"/>
              </a:ext>
            </a:extLst>
          </p:cNvPr>
          <p:cNvPicPr>
            <a:picLocks noChangeAspect="1"/>
          </p:cNvPicPr>
          <p:nvPr/>
        </p:nvPicPr>
        <p:blipFill>
          <a:blip r:embed="rId3"/>
          <a:stretch>
            <a:fillRect/>
          </a:stretch>
        </p:blipFill>
        <p:spPr>
          <a:xfrm>
            <a:off x="5674811" y="5931479"/>
            <a:ext cx="6517189" cy="499915"/>
          </a:xfrm>
          <a:prstGeom prst="rect">
            <a:avLst/>
          </a:prstGeom>
        </p:spPr>
      </p:pic>
    </p:spTree>
    <p:extLst>
      <p:ext uri="{BB962C8B-B14F-4D97-AF65-F5344CB8AC3E}">
        <p14:creationId xmlns:p14="http://schemas.microsoft.com/office/powerpoint/2010/main" val="264765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751815" y="79488"/>
            <a:ext cx="5857583" cy="707886"/>
          </a:xfrm>
          <a:prstGeom prst="rect">
            <a:avLst/>
          </a:prstGeom>
          <a:noFill/>
        </p:spPr>
        <p:txBody>
          <a:bodyPr wrap="square" rtlCol="0">
            <a:spAutoFit/>
          </a:bodyPr>
          <a:lstStyle/>
          <a:p>
            <a:r>
              <a:rPr lang="ja-JP" altLang="en-US" sz="4000" b="1" dirty="0"/>
              <a:t>５．ストレス対処資源</a:t>
            </a:r>
            <a:endParaRPr kumimoji="1" lang="ja-JP" altLang="en-US" sz="4000" b="1" dirty="0"/>
          </a:p>
        </p:txBody>
      </p:sp>
      <p:cxnSp>
        <p:nvCxnSpPr>
          <p:cNvPr id="8" name="直線コネクタ 7">
            <a:extLst>
              <a:ext uri="{FF2B5EF4-FFF2-40B4-BE49-F238E27FC236}">
                <a16:creationId xmlns:a16="http://schemas.microsoft.com/office/drawing/2014/main" xmlns="" id="{FD76214B-F258-4AEE-8BE7-A25B9E5CE3CD}"/>
              </a:ext>
            </a:extLst>
          </p:cNvPr>
          <p:cNvCxnSpPr>
            <a:cxnSpLocks/>
          </p:cNvCxnSpPr>
          <p:nvPr/>
        </p:nvCxnSpPr>
        <p:spPr>
          <a:xfrm>
            <a:off x="303916" y="6395129"/>
            <a:ext cx="11680467" cy="31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xmlns="" id="{43A218A7-8763-4822-A9FF-02FA7BEF1A84}"/>
              </a:ext>
            </a:extLst>
          </p:cNvPr>
          <p:cNvSpPr txBox="1"/>
          <p:nvPr/>
        </p:nvSpPr>
        <p:spPr>
          <a:xfrm>
            <a:off x="392009" y="4415246"/>
            <a:ext cx="11407982" cy="1938992"/>
          </a:xfrm>
          <a:prstGeom prst="rect">
            <a:avLst/>
          </a:prstGeom>
          <a:solidFill>
            <a:schemeClr val="accent2">
              <a:lumMod val="60000"/>
              <a:lumOff val="40000"/>
            </a:schemeClr>
          </a:solidFill>
          <a:ln>
            <a:solidFill>
              <a:srgbClr val="00B0F0"/>
            </a:solidFill>
          </a:ln>
        </p:spPr>
        <p:txBody>
          <a:bodyPr wrap="square" rtlCol="0">
            <a:spAutoFit/>
          </a:bodyPr>
          <a:lstStyle/>
          <a:p>
            <a:r>
              <a:rPr kumimoji="1" lang="ja-JP" altLang="en-US" sz="2400" b="1" dirty="0"/>
              <a:t>ストレス耐性＋ストレス回復力が、「＋」だとストレス</a:t>
            </a:r>
            <a:r>
              <a:rPr kumimoji="1" lang="ja-JP" altLang="en-US" sz="2400" b="1" dirty="0">
                <a:solidFill>
                  <a:srgbClr val="FF0000"/>
                </a:solidFill>
              </a:rPr>
              <a:t>対処資源が高く</a:t>
            </a:r>
            <a:r>
              <a:rPr kumimoji="1" lang="ja-JP" altLang="en-US" sz="2400" b="1" dirty="0"/>
              <a:t>、</a:t>
            </a:r>
            <a:r>
              <a:rPr kumimoji="1" lang="ja-JP" altLang="en-US" sz="2400" b="1" dirty="0">
                <a:solidFill>
                  <a:srgbClr val="FF0000"/>
                </a:solidFill>
              </a:rPr>
              <a:t>「ー」</a:t>
            </a:r>
            <a:r>
              <a:rPr kumimoji="1" lang="ja-JP" altLang="en-US" sz="2400" b="1" dirty="0"/>
              <a:t>だとストレス</a:t>
            </a:r>
            <a:r>
              <a:rPr kumimoji="1" lang="ja-JP" altLang="en-US" sz="2400" b="1" dirty="0">
                <a:solidFill>
                  <a:srgbClr val="FF0000"/>
                </a:solidFill>
              </a:rPr>
              <a:t>対処資源が低い</a:t>
            </a:r>
            <a:r>
              <a:rPr kumimoji="1" lang="ja-JP" altLang="en-US" sz="2400" b="1" dirty="0"/>
              <a:t>」と判断</a:t>
            </a:r>
            <a:r>
              <a:rPr lang="ja-JP" altLang="en-US" sz="2400" b="1" dirty="0"/>
              <a:t>し、配属・上下関係・仕事内容等の参考とします</a:t>
            </a:r>
            <a:endParaRPr lang="en-US" altLang="ja-JP" sz="2400" b="1" dirty="0"/>
          </a:p>
          <a:p>
            <a:r>
              <a:rPr kumimoji="1" lang="ja-JP" altLang="en-US" sz="2400" b="1" dirty="0"/>
              <a:t>「２．ストレスチャート」・「３．ストレスマトリックス」・「４．ストレス状態」と併せて判断します</a:t>
            </a:r>
          </a:p>
        </p:txBody>
      </p:sp>
      <p:pic>
        <p:nvPicPr>
          <p:cNvPr id="11" name="図 10">
            <a:extLst>
              <a:ext uri="{FF2B5EF4-FFF2-40B4-BE49-F238E27FC236}">
                <a16:creationId xmlns:a16="http://schemas.microsoft.com/office/drawing/2014/main" xmlns="" id="{AE580543-BEED-4D44-ADC5-D81A48F9338A}"/>
              </a:ext>
            </a:extLst>
          </p:cNvPr>
          <p:cNvPicPr>
            <a:picLocks noChangeAspect="1"/>
          </p:cNvPicPr>
          <p:nvPr/>
        </p:nvPicPr>
        <p:blipFill rotWithShape="1">
          <a:blip r:embed="rId3"/>
          <a:srcRect l="3945" t="48052" r="44395" b="26764"/>
          <a:stretch/>
        </p:blipFill>
        <p:spPr>
          <a:xfrm>
            <a:off x="1442029" y="856200"/>
            <a:ext cx="6930693" cy="2189149"/>
          </a:xfrm>
          <a:prstGeom prst="rect">
            <a:avLst/>
          </a:prstGeom>
        </p:spPr>
      </p:pic>
      <p:graphicFrame>
        <p:nvGraphicFramePr>
          <p:cNvPr id="13" name="表 12">
            <a:extLst>
              <a:ext uri="{FF2B5EF4-FFF2-40B4-BE49-F238E27FC236}">
                <a16:creationId xmlns:a16="http://schemas.microsoft.com/office/drawing/2014/main" xmlns="" id="{B2743987-6B12-40C6-8A04-9CA8D3905B5D}"/>
              </a:ext>
            </a:extLst>
          </p:cNvPr>
          <p:cNvGraphicFramePr>
            <a:graphicFrameLocks noGrp="1"/>
          </p:cNvGraphicFramePr>
          <p:nvPr>
            <p:extLst>
              <p:ext uri="{D42A27DB-BD31-4B8C-83A1-F6EECF244321}">
                <p14:modId xmlns:p14="http://schemas.microsoft.com/office/powerpoint/2010/main" val="1711700753"/>
              </p:ext>
            </p:extLst>
          </p:nvPr>
        </p:nvGraphicFramePr>
        <p:xfrm>
          <a:off x="8467898" y="882244"/>
          <a:ext cx="3611396" cy="1344250"/>
        </p:xfrm>
        <a:graphic>
          <a:graphicData uri="http://schemas.openxmlformats.org/drawingml/2006/table">
            <a:tbl>
              <a:tblPr>
                <a:tableStyleId>{5C22544A-7EE6-4342-B048-85BDC9FD1C3A}</a:tableStyleId>
              </a:tblPr>
              <a:tblGrid>
                <a:gridCol w="1627489">
                  <a:extLst>
                    <a:ext uri="{9D8B030D-6E8A-4147-A177-3AD203B41FA5}">
                      <a16:colId xmlns:a16="http://schemas.microsoft.com/office/drawing/2014/main" xmlns="" val="2642212532"/>
                    </a:ext>
                  </a:extLst>
                </a:gridCol>
                <a:gridCol w="631767">
                  <a:extLst>
                    <a:ext uri="{9D8B030D-6E8A-4147-A177-3AD203B41FA5}">
                      <a16:colId xmlns:a16="http://schemas.microsoft.com/office/drawing/2014/main" xmlns="" val="3623698444"/>
                    </a:ext>
                  </a:extLst>
                </a:gridCol>
                <a:gridCol w="1352140">
                  <a:extLst>
                    <a:ext uri="{9D8B030D-6E8A-4147-A177-3AD203B41FA5}">
                      <a16:colId xmlns:a16="http://schemas.microsoft.com/office/drawing/2014/main" xmlns="" val="3143809764"/>
                    </a:ext>
                  </a:extLst>
                </a:gridCol>
              </a:tblGrid>
              <a:tr h="219075">
                <a:tc>
                  <a:txBody>
                    <a:bodyPr/>
                    <a:lstStyle/>
                    <a:p>
                      <a:pPr algn="ctr" fontAlgn="b"/>
                      <a:r>
                        <a:rPr lang="ja-JP" altLang="en-US" sz="1400" b="1" u="none" strike="noStrike" dirty="0">
                          <a:effectLst/>
                        </a:rPr>
                        <a:t>偏差値</a:t>
                      </a: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sz="1400" b="1" u="none" strike="noStrike" dirty="0">
                          <a:effectLst/>
                        </a:rPr>
                        <a:t>Level</a:t>
                      </a:r>
                      <a:endParaRPr lang="en-US"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ja-JP" altLang="en-US" sz="1400" b="1" u="none" strike="noStrike" dirty="0">
                          <a:effectLst/>
                          <a:latin typeface="+mn-lt"/>
                        </a:rPr>
                        <a:t>出現率</a:t>
                      </a:r>
                      <a:r>
                        <a:rPr lang="zh-TW" altLang="en-US" sz="1400" b="1" u="none" strike="noStrike" dirty="0">
                          <a:effectLst/>
                          <a:latin typeface="+mn-lt"/>
                        </a:rPr>
                        <a:t>（％）</a:t>
                      </a:r>
                      <a:endParaRPr lang="zh-TW" altLang="en-US" sz="1400" b="1" i="0" u="none" strike="noStrike" dirty="0">
                        <a:effectLst/>
                        <a:latin typeface="+mn-lt"/>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315259984"/>
                  </a:ext>
                </a:extLst>
              </a:tr>
              <a:tr h="219075">
                <a:tc>
                  <a:txBody>
                    <a:bodyPr/>
                    <a:lstStyle/>
                    <a:p>
                      <a:pPr algn="ctr" fontAlgn="b"/>
                      <a:r>
                        <a:rPr lang="en-US" altLang="ja-JP" sz="1400" b="1" u="none" strike="noStrike" dirty="0">
                          <a:effectLst/>
                        </a:rPr>
                        <a:t>31</a:t>
                      </a:r>
                      <a:r>
                        <a:rPr lang="ja-JP" altLang="en-US" sz="1400" b="1" u="none" strike="noStrike" dirty="0">
                          <a:effectLst/>
                        </a:rPr>
                        <a:t>未満</a:t>
                      </a: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400" b="1" u="none" strike="noStrike" dirty="0">
                          <a:effectLst/>
                        </a:rPr>
                        <a:t>1</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400" b="1" u="none" strike="noStrike" dirty="0">
                          <a:effectLst/>
                        </a:rPr>
                        <a:t>3%</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3555940009"/>
                  </a:ext>
                </a:extLst>
              </a:tr>
              <a:tr h="245700">
                <a:tc>
                  <a:txBody>
                    <a:bodyPr/>
                    <a:lstStyle/>
                    <a:p>
                      <a:pPr algn="ctr" fontAlgn="b"/>
                      <a:r>
                        <a:rPr lang="en-US" altLang="ja-JP" sz="1400" b="1" u="none" strike="noStrike">
                          <a:effectLst/>
                        </a:rPr>
                        <a:t>31</a:t>
                      </a:r>
                      <a:r>
                        <a:rPr lang="ja-JP" altLang="en-US" sz="1400" b="1" u="none" strike="noStrike">
                          <a:effectLst/>
                        </a:rPr>
                        <a:t>以上　</a:t>
                      </a:r>
                      <a:r>
                        <a:rPr lang="en-US" altLang="ja-JP" sz="1400" b="1" u="none" strike="noStrike">
                          <a:effectLst/>
                        </a:rPr>
                        <a:t>33</a:t>
                      </a:r>
                      <a:r>
                        <a:rPr lang="ja-JP" altLang="en-US" sz="1400" b="1" u="none" strike="noStrike">
                          <a:effectLst/>
                        </a:rPr>
                        <a:t>未満</a:t>
                      </a:r>
                      <a:endParaRPr lang="ja-JP" altLang="en-US"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400" b="1" u="none" strike="noStrike">
                          <a:effectLst/>
                        </a:rPr>
                        <a:t>2</a:t>
                      </a:r>
                      <a:endParaRPr lang="en-US" altLang="ja-JP"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400" b="1" u="none" strike="noStrike" dirty="0">
                          <a:effectLst/>
                        </a:rPr>
                        <a:t>5%</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2917506929"/>
                  </a:ext>
                </a:extLst>
              </a:tr>
              <a:tr h="219075">
                <a:tc>
                  <a:txBody>
                    <a:bodyPr/>
                    <a:lstStyle/>
                    <a:p>
                      <a:pPr algn="ctr" fontAlgn="b"/>
                      <a:r>
                        <a:rPr lang="en-US" altLang="ja-JP" sz="1400" b="1" u="none" strike="noStrike">
                          <a:effectLst/>
                        </a:rPr>
                        <a:t>33</a:t>
                      </a:r>
                      <a:r>
                        <a:rPr lang="ja-JP" altLang="en-US" sz="1400" b="1" u="none" strike="noStrike">
                          <a:effectLst/>
                        </a:rPr>
                        <a:t>以上　</a:t>
                      </a:r>
                      <a:r>
                        <a:rPr lang="en-US" altLang="ja-JP" sz="1400" b="1" u="none" strike="noStrike">
                          <a:effectLst/>
                        </a:rPr>
                        <a:t>40</a:t>
                      </a:r>
                      <a:r>
                        <a:rPr lang="ja-JP" altLang="en-US" sz="1400" b="1" u="none" strike="noStrike">
                          <a:effectLst/>
                        </a:rPr>
                        <a:t>未満</a:t>
                      </a:r>
                      <a:endParaRPr lang="ja-JP" altLang="en-US"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400" b="1" u="none" strike="noStrike">
                          <a:effectLst/>
                        </a:rPr>
                        <a:t>3</a:t>
                      </a:r>
                      <a:endParaRPr lang="en-US" altLang="ja-JP"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400" b="1" u="none" strike="noStrike" dirty="0">
                          <a:effectLst/>
                        </a:rPr>
                        <a:t>7%</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665603253"/>
                  </a:ext>
                </a:extLst>
              </a:tr>
              <a:tr h="219075">
                <a:tc>
                  <a:txBody>
                    <a:bodyPr/>
                    <a:lstStyle/>
                    <a:p>
                      <a:pPr algn="ctr" fontAlgn="b"/>
                      <a:r>
                        <a:rPr lang="en-US" altLang="ja-JP" sz="1400" b="1" u="none" strike="noStrike">
                          <a:effectLst/>
                        </a:rPr>
                        <a:t>40</a:t>
                      </a:r>
                      <a:r>
                        <a:rPr lang="ja-JP" altLang="en-US" sz="1400" b="1" u="none" strike="noStrike">
                          <a:effectLst/>
                        </a:rPr>
                        <a:t>以上　</a:t>
                      </a:r>
                      <a:r>
                        <a:rPr lang="en-US" altLang="ja-JP" sz="1400" b="1" u="none" strike="noStrike">
                          <a:effectLst/>
                        </a:rPr>
                        <a:t>45</a:t>
                      </a:r>
                      <a:r>
                        <a:rPr lang="ja-JP" altLang="en-US" sz="1400" b="1" u="none" strike="noStrike">
                          <a:effectLst/>
                        </a:rPr>
                        <a:t>未満</a:t>
                      </a:r>
                      <a:endParaRPr lang="ja-JP" altLang="en-US"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400" b="1" u="none" strike="noStrike">
                          <a:effectLst/>
                        </a:rPr>
                        <a:t>4</a:t>
                      </a:r>
                      <a:endParaRPr lang="en-US" altLang="ja-JP"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400" b="1" u="none" strike="noStrike" dirty="0">
                          <a:effectLst/>
                        </a:rPr>
                        <a:t>15%</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3654950354"/>
                  </a:ext>
                </a:extLst>
              </a:tr>
              <a:tr h="219075">
                <a:tc>
                  <a:txBody>
                    <a:bodyPr/>
                    <a:lstStyle/>
                    <a:p>
                      <a:pPr algn="ctr" fontAlgn="b"/>
                      <a:r>
                        <a:rPr lang="en-US" altLang="ja-JP" sz="1400" b="1" u="none" strike="noStrike">
                          <a:effectLst/>
                        </a:rPr>
                        <a:t>45</a:t>
                      </a:r>
                      <a:r>
                        <a:rPr lang="ja-JP" altLang="en-US" sz="1400" b="1" u="none" strike="noStrike">
                          <a:effectLst/>
                        </a:rPr>
                        <a:t>以上　</a:t>
                      </a:r>
                      <a:r>
                        <a:rPr lang="en-US" altLang="ja-JP" sz="1400" b="1" u="none" strike="noStrike">
                          <a:effectLst/>
                        </a:rPr>
                        <a:t>50</a:t>
                      </a:r>
                      <a:r>
                        <a:rPr lang="ja-JP" altLang="en-US" sz="1400" b="1" u="none" strike="noStrike">
                          <a:effectLst/>
                        </a:rPr>
                        <a:t>未満</a:t>
                      </a:r>
                      <a:endParaRPr lang="ja-JP" altLang="en-US"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400" b="1" u="none" strike="noStrike" dirty="0">
                          <a:effectLst/>
                        </a:rPr>
                        <a:t>5</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400" b="1" u="none" strike="noStrike" dirty="0">
                          <a:effectLst/>
                        </a:rPr>
                        <a:t>20%</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1970445437"/>
                  </a:ext>
                </a:extLst>
              </a:tr>
            </a:tbl>
          </a:graphicData>
        </a:graphic>
      </p:graphicFrame>
      <p:graphicFrame>
        <p:nvGraphicFramePr>
          <p:cNvPr id="14" name="表 13">
            <a:extLst>
              <a:ext uri="{FF2B5EF4-FFF2-40B4-BE49-F238E27FC236}">
                <a16:creationId xmlns:a16="http://schemas.microsoft.com/office/drawing/2014/main" xmlns="" id="{CE522DA1-07DC-4963-9FFB-B474A72F3984}"/>
              </a:ext>
            </a:extLst>
          </p:cNvPr>
          <p:cNvGraphicFramePr>
            <a:graphicFrameLocks noGrp="1"/>
          </p:cNvGraphicFramePr>
          <p:nvPr>
            <p:extLst>
              <p:ext uri="{D42A27DB-BD31-4B8C-83A1-F6EECF244321}">
                <p14:modId xmlns:p14="http://schemas.microsoft.com/office/powerpoint/2010/main" val="971594378"/>
              </p:ext>
            </p:extLst>
          </p:nvPr>
        </p:nvGraphicFramePr>
        <p:xfrm>
          <a:off x="8467898" y="2280472"/>
          <a:ext cx="3602182" cy="1318260"/>
        </p:xfrm>
        <a:graphic>
          <a:graphicData uri="http://schemas.openxmlformats.org/drawingml/2006/table">
            <a:tbl>
              <a:tblPr>
                <a:tableStyleId>{5C22544A-7EE6-4342-B048-85BDC9FD1C3A}</a:tableStyleId>
              </a:tblPr>
              <a:tblGrid>
                <a:gridCol w="1615440">
                  <a:extLst>
                    <a:ext uri="{9D8B030D-6E8A-4147-A177-3AD203B41FA5}">
                      <a16:colId xmlns:a16="http://schemas.microsoft.com/office/drawing/2014/main" xmlns="" val="3116206567"/>
                    </a:ext>
                  </a:extLst>
                </a:gridCol>
                <a:gridCol w="681644">
                  <a:extLst>
                    <a:ext uri="{9D8B030D-6E8A-4147-A177-3AD203B41FA5}">
                      <a16:colId xmlns:a16="http://schemas.microsoft.com/office/drawing/2014/main" xmlns="" val="890493515"/>
                    </a:ext>
                  </a:extLst>
                </a:gridCol>
                <a:gridCol w="1305098">
                  <a:extLst>
                    <a:ext uri="{9D8B030D-6E8A-4147-A177-3AD203B41FA5}">
                      <a16:colId xmlns:a16="http://schemas.microsoft.com/office/drawing/2014/main" xmlns="" val="3298401070"/>
                    </a:ext>
                  </a:extLst>
                </a:gridCol>
              </a:tblGrid>
              <a:tr h="219075">
                <a:tc>
                  <a:txBody>
                    <a:bodyPr/>
                    <a:lstStyle/>
                    <a:p>
                      <a:pPr algn="ctr" fontAlgn="b"/>
                      <a:r>
                        <a:rPr lang="ja-JP" altLang="en-US" sz="1400" b="1" u="none" strike="noStrike" dirty="0">
                          <a:effectLst/>
                        </a:rPr>
                        <a:t>偏差値</a:t>
                      </a: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sz="1400" b="1" u="none" strike="noStrike" dirty="0">
                          <a:effectLst/>
                        </a:rPr>
                        <a:t>Level</a:t>
                      </a:r>
                      <a:endParaRPr lang="en-US"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ja-JP" altLang="en-US" sz="1400" b="1" u="none" strike="noStrike" dirty="0">
                          <a:effectLst/>
                        </a:rPr>
                        <a:t>出現率</a:t>
                      </a:r>
                      <a:r>
                        <a:rPr lang="zh-TW" altLang="en-US" sz="1400" b="1" u="none" strike="noStrike" dirty="0">
                          <a:effectLst/>
                        </a:rPr>
                        <a:t>（％）</a:t>
                      </a:r>
                      <a:endParaRPr lang="zh-TW" altLang="en-US"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292789436"/>
                  </a:ext>
                </a:extLst>
              </a:tr>
              <a:tr h="219075">
                <a:tc>
                  <a:txBody>
                    <a:bodyPr/>
                    <a:lstStyle/>
                    <a:p>
                      <a:pPr algn="ctr" fontAlgn="b"/>
                      <a:r>
                        <a:rPr lang="en-US" altLang="ja-JP" sz="1400" b="1" u="none" strike="noStrike" dirty="0">
                          <a:effectLst/>
                        </a:rPr>
                        <a:t>50</a:t>
                      </a:r>
                      <a:r>
                        <a:rPr lang="ja-JP" altLang="en-US" sz="1400" b="1" u="none" strike="noStrike" dirty="0">
                          <a:effectLst/>
                        </a:rPr>
                        <a:t>以上　</a:t>
                      </a:r>
                      <a:r>
                        <a:rPr lang="en-US" altLang="ja-JP" sz="1400" b="1" u="none" strike="noStrike" dirty="0">
                          <a:effectLst/>
                        </a:rPr>
                        <a:t>55</a:t>
                      </a:r>
                      <a:r>
                        <a:rPr lang="ja-JP" altLang="en-US" sz="1400" b="1" u="none" strike="noStrike" dirty="0">
                          <a:effectLst/>
                        </a:rPr>
                        <a:t>未満</a:t>
                      </a: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400" b="1" u="none" strike="noStrike">
                          <a:effectLst/>
                        </a:rPr>
                        <a:t>6</a:t>
                      </a:r>
                      <a:endParaRPr lang="en-US" altLang="ja-JP"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400" b="1" u="none" strike="noStrike" dirty="0">
                          <a:effectLst/>
                        </a:rPr>
                        <a:t>20%</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2384503100"/>
                  </a:ext>
                </a:extLst>
              </a:tr>
              <a:tr h="219075">
                <a:tc>
                  <a:txBody>
                    <a:bodyPr/>
                    <a:lstStyle/>
                    <a:p>
                      <a:pPr algn="ctr" fontAlgn="b"/>
                      <a:r>
                        <a:rPr lang="en-US" altLang="ja-JP" sz="1400" b="1" u="none" strike="noStrike">
                          <a:effectLst/>
                        </a:rPr>
                        <a:t>55</a:t>
                      </a:r>
                      <a:r>
                        <a:rPr lang="ja-JP" altLang="en-US" sz="1400" b="1" u="none" strike="noStrike">
                          <a:effectLst/>
                        </a:rPr>
                        <a:t>以上　</a:t>
                      </a:r>
                      <a:r>
                        <a:rPr lang="en-US" altLang="ja-JP" sz="1400" b="1" u="none" strike="noStrike">
                          <a:effectLst/>
                        </a:rPr>
                        <a:t>60</a:t>
                      </a:r>
                      <a:r>
                        <a:rPr lang="ja-JP" altLang="en-US" sz="1400" b="1" u="none" strike="noStrike">
                          <a:effectLst/>
                        </a:rPr>
                        <a:t>未満</a:t>
                      </a:r>
                      <a:endParaRPr lang="ja-JP" altLang="en-US"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400" b="1" u="none" strike="noStrike" dirty="0">
                          <a:effectLst/>
                        </a:rPr>
                        <a:t>7</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400" b="1" u="none" strike="noStrike" dirty="0">
                          <a:effectLst/>
                        </a:rPr>
                        <a:t>15%</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1375183164"/>
                  </a:ext>
                </a:extLst>
              </a:tr>
              <a:tr h="219075">
                <a:tc>
                  <a:txBody>
                    <a:bodyPr/>
                    <a:lstStyle/>
                    <a:p>
                      <a:pPr algn="ctr" fontAlgn="b"/>
                      <a:r>
                        <a:rPr lang="en-US" altLang="ja-JP" sz="1400" b="1" u="none" strike="noStrike" dirty="0">
                          <a:effectLst/>
                        </a:rPr>
                        <a:t>60</a:t>
                      </a:r>
                      <a:r>
                        <a:rPr lang="ja-JP" altLang="en-US" sz="1400" b="1" u="none" strike="noStrike" dirty="0">
                          <a:effectLst/>
                        </a:rPr>
                        <a:t>以上　</a:t>
                      </a:r>
                      <a:r>
                        <a:rPr lang="en-US" altLang="ja-JP" sz="1400" b="1" u="none" strike="noStrike" dirty="0">
                          <a:effectLst/>
                        </a:rPr>
                        <a:t>67</a:t>
                      </a:r>
                      <a:r>
                        <a:rPr lang="ja-JP" altLang="en-US" sz="1400" b="1" u="none" strike="noStrike" dirty="0">
                          <a:effectLst/>
                        </a:rPr>
                        <a:t>未満</a:t>
                      </a: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400" b="1" u="none" strike="noStrike" dirty="0">
                          <a:effectLst/>
                        </a:rPr>
                        <a:t>8</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400" b="1" u="none" strike="noStrike" dirty="0">
                          <a:effectLst/>
                        </a:rPr>
                        <a:t>7%</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2584122793"/>
                  </a:ext>
                </a:extLst>
              </a:tr>
              <a:tr h="219075">
                <a:tc>
                  <a:txBody>
                    <a:bodyPr/>
                    <a:lstStyle/>
                    <a:p>
                      <a:pPr algn="ctr" fontAlgn="b"/>
                      <a:r>
                        <a:rPr lang="en-US" altLang="ja-JP" sz="1400" b="1" u="none" strike="noStrike">
                          <a:effectLst/>
                        </a:rPr>
                        <a:t>67</a:t>
                      </a:r>
                      <a:r>
                        <a:rPr lang="ja-JP" altLang="en-US" sz="1400" b="1" u="none" strike="noStrike">
                          <a:effectLst/>
                        </a:rPr>
                        <a:t>以上　</a:t>
                      </a:r>
                      <a:r>
                        <a:rPr lang="en-US" altLang="ja-JP" sz="1400" b="1" u="none" strike="noStrike">
                          <a:effectLst/>
                        </a:rPr>
                        <a:t>69</a:t>
                      </a:r>
                      <a:r>
                        <a:rPr lang="ja-JP" altLang="en-US" sz="1400" b="1" u="none" strike="noStrike">
                          <a:effectLst/>
                        </a:rPr>
                        <a:t>未満</a:t>
                      </a:r>
                      <a:endParaRPr lang="ja-JP" altLang="en-US" sz="14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400" b="1" u="none" strike="noStrike" dirty="0">
                          <a:effectLst/>
                        </a:rPr>
                        <a:t>9</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400" b="1" u="none" strike="noStrike" dirty="0">
                          <a:effectLst/>
                        </a:rPr>
                        <a:t>5%</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882504712"/>
                  </a:ext>
                </a:extLst>
              </a:tr>
              <a:tr h="219075">
                <a:tc>
                  <a:txBody>
                    <a:bodyPr/>
                    <a:lstStyle/>
                    <a:p>
                      <a:pPr algn="ctr" fontAlgn="b"/>
                      <a:r>
                        <a:rPr lang="en-US" altLang="ja-JP" sz="1400" b="1" u="none" strike="noStrike" dirty="0">
                          <a:effectLst/>
                        </a:rPr>
                        <a:t>69</a:t>
                      </a:r>
                      <a:r>
                        <a:rPr lang="ja-JP" altLang="en-US" sz="1400" b="1" u="none" strike="noStrike" dirty="0">
                          <a:effectLst/>
                        </a:rPr>
                        <a:t>以上</a:t>
                      </a: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400" b="1" u="none" strike="noStrike" dirty="0">
                          <a:effectLst/>
                        </a:rPr>
                        <a:t>10</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400" b="1" u="none" strike="noStrike" dirty="0">
                          <a:effectLst/>
                        </a:rPr>
                        <a:t>3%</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493362272"/>
                  </a:ext>
                </a:extLst>
              </a:tr>
            </a:tbl>
          </a:graphicData>
        </a:graphic>
      </p:graphicFrame>
      <p:graphicFrame>
        <p:nvGraphicFramePr>
          <p:cNvPr id="2" name="表 1">
            <a:extLst>
              <a:ext uri="{FF2B5EF4-FFF2-40B4-BE49-F238E27FC236}">
                <a16:creationId xmlns:a16="http://schemas.microsoft.com/office/drawing/2014/main" xmlns="" id="{CAFBD790-33BA-4447-A0EA-864D1B816BCF}"/>
              </a:ext>
            </a:extLst>
          </p:cNvPr>
          <p:cNvGraphicFramePr>
            <a:graphicFrameLocks noGrp="1"/>
          </p:cNvGraphicFramePr>
          <p:nvPr>
            <p:extLst>
              <p:ext uri="{D42A27DB-BD31-4B8C-83A1-F6EECF244321}">
                <p14:modId xmlns:p14="http://schemas.microsoft.com/office/powerpoint/2010/main" val="936418810"/>
              </p:ext>
            </p:extLst>
          </p:nvPr>
        </p:nvGraphicFramePr>
        <p:xfrm>
          <a:off x="661673" y="6858000"/>
          <a:ext cx="6692896" cy="4343400"/>
        </p:xfrm>
        <a:graphic>
          <a:graphicData uri="http://schemas.openxmlformats.org/drawingml/2006/table">
            <a:tbl>
              <a:tblPr>
                <a:tableStyleId>{5C22544A-7EE6-4342-B048-85BDC9FD1C3A}</a:tableStyleId>
              </a:tblPr>
              <a:tblGrid>
                <a:gridCol w="197608">
                  <a:extLst>
                    <a:ext uri="{9D8B030D-6E8A-4147-A177-3AD203B41FA5}">
                      <a16:colId xmlns:a16="http://schemas.microsoft.com/office/drawing/2014/main" xmlns="" val="1630394110"/>
                    </a:ext>
                  </a:extLst>
                </a:gridCol>
                <a:gridCol w="197608">
                  <a:extLst>
                    <a:ext uri="{9D8B030D-6E8A-4147-A177-3AD203B41FA5}">
                      <a16:colId xmlns:a16="http://schemas.microsoft.com/office/drawing/2014/main" xmlns="" val="868710807"/>
                    </a:ext>
                  </a:extLst>
                </a:gridCol>
                <a:gridCol w="197608">
                  <a:extLst>
                    <a:ext uri="{9D8B030D-6E8A-4147-A177-3AD203B41FA5}">
                      <a16:colId xmlns:a16="http://schemas.microsoft.com/office/drawing/2014/main" xmlns="" val="1940236310"/>
                    </a:ext>
                  </a:extLst>
                </a:gridCol>
                <a:gridCol w="197608">
                  <a:extLst>
                    <a:ext uri="{9D8B030D-6E8A-4147-A177-3AD203B41FA5}">
                      <a16:colId xmlns:a16="http://schemas.microsoft.com/office/drawing/2014/main" xmlns="" val="2834308118"/>
                    </a:ext>
                  </a:extLst>
                </a:gridCol>
                <a:gridCol w="197608">
                  <a:extLst>
                    <a:ext uri="{9D8B030D-6E8A-4147-A177-3AD203B41FA5}">
                      <a16:colId xmlns:a16="http://schemas.microsoft.com/office/drawing/2014/main" xmlns="" val="4234150884"/>
                    </a:ext>
                  </a:extLst>
                </a:gridCol>
                <a:gridCol w="197608">
                  <a:extLst>
                    <a:ext uri="{9D8B030D-6E8A-4147-A177-3AD203B41FA5}">
                      <a16:colId xmlns:a16="http://schemas.microsoft.com/office/drawing/2014/main" xmlns="" val="2573401101"/>
                    </a:ext>
                  </a:extLst>
                </a:gridCol>
                <a:gridCol w="197608">
                  <a:extLst>
                    <a:ext uri="{9D8B030D-6E8A-4147-A177-3AD203B41FA5}">
                      <a16:colId xmlns:a16="http://schemas.microsoft.com/office/drawing/2014/main" xmlns="" val="1575369284"/>
                    </a:ext>
                  </a:extLst>
                </a:gridCol>
                <a:gridCol w="197608">
                  <a:extLst>
                    <a:ext uri="{9D8B030D-6E8A-4147-A177-3AD203B41FA5}">
                      <a16:colId xmlns:a16="http://schemas.microsoft.com/office/drawing/2014/main" xmlns="" val="2123577229"/>
                    </a:ext>
                  </a:extLst>
                </a:gridCol>
                <a:gridCol w="197608">
                  <a:extLst>
                    <a:ext uri="{9D8B030D-6E8A-4147-A177-3AD203B41FA5}">
                      <a16:colId xmlns:a16="http://schemas.microsoft.com/office/drawing/2014/main" xmlns="" val="4196431254"/>
                    </a:ext>
                  </a:extLst>
                </a:gridCol>
                <a:gridCol w="197608">
                  <a:extLst>
                    <a:ext uri="{9D8B030D-6E8A-4147-A177-3AD203B41FA5}">
                      <a16:colId xmlns:a16="http://schemas.microsoft.com/office/drawing/2014/main" xmlns="" val="1724117305"/>
                    </a:ext>
                  </a:extLst>
                </a:gridCol>
                <a:gridCol w="197608">
                  <a:extLst>
                    <a:ext uri="{9D8B030D-6E8A-4147-A177-3AD203B41FA5}">
                      <a16:colId xmlns:a16="http://schemas.microsoft.com/office/drawing/2014/main" xmlns="" val="3346679174"/>
                    </a:ext>
                  </a:extLst>
                </a:gridCol>
                <a:gridCol w="197608">
                  <a:extLst>
                    <a:ext uri="{9D8B030D-6E8A-4147-A177-3AD203B41FA5}">
                      <a16:colId xmlns:a16="http://schemas.microsoft.com/office/drawing/2014/main" xmlns="" val="2052497722"/>
                    </a:ext>
                  </a:extLst>
                </a:gridCol>
                <a:gridCol w="197608">
                  <a:extLst>
                    <a:ext uri="{9D8B030D-6E8A-4147-A177-3AD203B41FA5}">
                      <a16:colId xmlns:a16="http://schemas.microsoft.com/office/drawing/2014/main" xmlns="" val="3228944138"/>
                    </a:ext>
                  </a:extLst>
                </a:gridCol>
                <a:gridCol w="197608">
                  <a:extLst>
                    <a:ext uri="{9D8B030D-6E8A-4147-A177-3AD203B41FA5}">
                      <a16:colId xmlns:a16="http://schemas.microsoft.com/office/drawing/2014/main" xmlns="" val="189489227"/>
                    </a:ext>
                  </a:extLst>
                </a:gridCol>
                <a:gridCol w="197608">
                  <a:extLst>
                    <a:ext uri="{9D8B030D-6E8A-4147-A177-3AD203B41FA5}">
                      <a16:colId xmlns:a16="http://schemas.microsoft.com/office/drawing/2014/main" xmlns="" val="3872212977"/>
                    </a:ext>
                  </a:extLst>
                </a:gridCol>
                <a:gridCol w="197608">
                  <a:extLst>
                    <a:ext uri="{9D8B030D-6E8A-4147-A177-3AD203B41FA5}">
                      <a16:colId xmlns:a16="http://schemas.microsoft.com/office/drawing/2014/main" xmlns="" val="3927044278"/>
                    </a:ext>
                  </a:extLst>
                </a:gridCol>
                <a:gridCol w="197608">
                  <a:extLst>
                    <a:ext uri="{9D8B030D-6E8A-4147-A177-3AD203B41FA5}">
                      <a16:colId xmlns:a16="http://schemas.microsoft.com/office/drawing/2014/main" xmlns="" val="1785453534"/>
                    </a:ext>
                  </a:extLst>
                </a:gridCol>
                <a:gridCol w="197608">
                  <a:extLst>
                    <a:ext uri="{9D8B030D-6E8A-4147-A177-3AD203B41FA5}">
                      <a16:colId xmlns:a16="http://schemas.microsoft.com/office/drawing/2014/main" xmlns="" val="3919706543"/>
                    </a:ext>
                  </a:extLst>
                </a:gridCol>
                <a:gridCol w="197608">
                  <a:extLst>
                    <a:ext uri="{9D8B030D-6E8A-4147-A177-3AD203B41FA5}">
                      <a16:colId xmlns:a16="http://schemas.microsoft.com/office/drawing/2014/main" xmlns="" val="1500016537"/>
                    </a:ext>
                  </a:extLst>
                </a:gridCol>
                <a:gridCol w="197608">
                  <a:extLst>
                    <a:ext uri="{9D8B030D-6E8A-4147-A177-3AD203B41FA5}">
                      <a16:colId xmlns:a16="http://schemas.microsoft.com/office/drawing/2014/main" xmlns="" val="2083339121"/>
                    </a:ext>
                  </a:extLst>
                </a:gridCol>
                <a:gridCol w="197608">
                  <a:extLst>
                    <a:ext uri="{9D8B030D-6E8A-4147-A177-3AD203B41FA5}">
                      <a16:colId xmlns:a16="http://schemas.microsoft.com/office/drawing/2014/main" xmlns="" val="3154891255"/>
                    </a:ext>
                  </a:extLst>
                </a:gridCol>
                <a:gridCol w="197608">
                  <a:extLst>
                    <a:ext uri="{9D8B030D-6E8A-4147-A177-3AD203B41FA5}">
                      <a16:colId xmlns:a16="http://schemas.microsoft.com/office/drawing/2014/main" xmlns="" val="59687576"/>
                    </a:ext>
                  </a:extLst>
                </a:gridCol>
                <a:gridCol w="197608">
                  <a:extLst>
                    <a:ext uri="{9D8B030D-6E8A-4147-A177-3AD203B41FA5}">
                      <a16:colId xmlns:a16="http://schemas.microsoft.com/office/drawing/2014/main" xmlns="" val="2285217894"/>
                    </a:ext>
                  </a:extLst>
                </a:gridCol>
                <a:gridCol w="197608">
                  <a:extLst>
                    <a:ext uri="{9D8B030D-6E8A-4147-A177-3AD203B41FA5}">
                      <a16:colId xmlns:a16="http://schemas.microsoft.com/office/drawing/2014/main" xmlns="" val="1647622442"/>
                    </a:ext>
                  </a:extLst>
                </a:gridCol>
                <a:gridCol w="197608">
                  <a:extLst>
                    <a:ext uri="{9D8B030D-6E8A-4147-A177-3AD203B41FA5}">
                      <a16:colId xmlns:a16="http://schemas.microsoft.com/office/drawing/2014/main" xmlns="" val="74433797"/>
                    </a:ext>
                  </a:extLst>
                </a:gridCol>
                <a:gridCol w="292116">
                  <a:extLst>
                    <a:ext uri="{9D8B030D-6E8A-4147-A177-3AD203B41FA5}">
                      <a16:colId xmlns:a16="http://schemas.microsoft.com/office/drawing/2014/main" xmlns="" val="3121195912"/>
                    </a:ext>
                  </a:extLst>
                </a:gridCol>
                <a:gridCol w="292116">
                  <a:extLst>
                    <a:ext uri="{9D8B030D-6E8A-4147-A177-3AD203B41FA5}">
                      <a16:colId xmlns:a16="http://schemas.microsoft.com/office/drawing/2014/main" xmlns="" val="2668398996"/>
                    </a:ext>
                  </a:extLst>
                </a:gridCol>
                <a:gridCol w="292116">
                  <a:extLst>
                    <a:ext uri="{9D8B030D-6E8A-4147-A177-3AD203B41FA5}">
                      <a16:colId xmlns:a16="http://schemas.microsoft.com/office/drawing/2014/main" xmlns="" val="3048501137"/>
                    </a:ext>
                  </a:extLst>
                </a:gridCol>
                <a:gridCol w="292116">
                  <a:extLst>
                    <a:ext uri="{9D8B030D-6E8A-4147-A177-3AD203B41FA5}">
                      <a16:colId xmlns:a16="http://schemas.microsoft.com/office/drawing/2014/main" xmlns="" val="105612108"/>
                    </a:ext>
                  </a:extLst>
                </a:gridCol>
                <a:gridCol w="292116">
                  <a:extLst>
                    <a:ext uri="{9D8B030D-6E8A-4147-A177-3AD203B41FA5}">
                      <a16:colId xmlns:a16="http://schemas.microsoft.com/office/drawing/2014/main" xmlns="" val="4179116910"/>
                    </a:ext>
                  </a:extLst>
                </a:gridCol>
                <a:gridCol w="292116">
                  <a:extLst>
                    <a:ext uri="{9D8B030D-6E8A-4147-A177-3AD203B41FA5}">
                      <a16:colId xmlns:a16="http://schemas.microsoft.com/office/drawing/2014/main" xmlns="" val="2961780465"/>
                    </a:ext>
                  </a:extLst>
                </a:gridCol>
              </a:tblGrid>
              <a:tr h="0">
                <a:tc gridSpan="25">
                  <a:txBody>
                    <a:bodyPr/>
                    <a:lstStyle/>
                    <a:p>
                      <a:pPr algn="l" fontAlgn="b"/>
                      <a:r>
                        <a:rPr lang="ja-JP" altLang="en-US" sz="1400" u="none" strike="noStrike" dirty="0">
                          <a:effectLst/>
                        </a:rPr>
                        <a:t>ストレスによる打たれ強さ、ストレスからの回復力の程度を表示します。</a:t>
                      </a:r>
                      <a:endParaRPr lang="ja-JP" altLang="en-US" sz="1400" b="0"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755635503"/>
                  </a:ext>
                </a:extLst>
              </a:tr>
              <a:tr h="219075">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957478685"/>
                  </a:ext>
                </a:extLst>
              </a:tr>
              <a:tr h="219075">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gridSpan="6">
                  <a:txBody>
                    <a:bodyPr/>
                    <a:lstStyle/>
                    <a:p>
                      <a:pPr algn="l" fontAlgn="b"/>
                      <a:r>
                        <a:rPr lang="ja-JP" altLang="en-US" sz="1400" u="none" strike="noStrike">
                          <a:effectLst/>
                        </a:rPr>
                        <a:t>ストレス耐性・・・</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gridSpan="15">
                  <a:txBody>
                    <a:bodyPr/>
                    <a:lstStyle/>
                    <a:p>
                      <a:pPr algn="l" fontAlgn="b"/>
                      <a:r>
                        <a:rPr lang="ja-JP" altLang="en-US" sz="1400" u="none" strike="noStrike">
                          <a:effectLst/>
                        </a:rPr>
                        <a:t>ストレスにさらされても、精神的に頑健で、</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724368598"/>
                  </a:ext>
                </a:extLst>
              </a:tr>
              <a:tr h="219075">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gridSpan="9">
                  <a:txBody>
                    <a:bodyPr/>
                    <a:lstStyle/>
                    <a:p>
                      <a:pPr algn="l" fontAlgn="b"/>
                      <a:r>
                        <a:rPr lang="ja-JP" altLang="en-US" sz="1400" u="none" strike="noStrike">
                          <a:effectLst/>
                        </a:rPr>
                        <a:t>健康を保っていられる力</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2129277981"/>
                  </a:ext>
                </a:extLst>
              </a:tr>
              <a:tr h="219075">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441106850"/>
                  </a:ext>
                </a:extLst>
              </a:tr>
              <a:tr h="219075">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gridSpan="7">
                  <a:txBody>
                    <a:bodyPr/>
                    <a:lstStyle/>
                    <a:p>
                      <a:pPr algn="l" fontAlgn="b"/>
                      <a:r>
                        <a:rPr lang="ja-JP" altLang="en-US" sz="1400" u="none" strike="noStrike">
                          <a:effectLst/>
                        </a:rPr>
                        <a:t>ストレス回復力・・・</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6">
                  <a:txBody>
                    <a:bodyPr/>
                    <a:lstStyle/>
                    <a:p>
                      <a:pPr algn="l" fontAlgn="b"/>
                      <a:r>
                        <a:rPr lang="ja-JP" altLang="en-US" sz="1400" u="none" strike="noStrike">
                          <a:effectLst/>
                        </a:rPr>
                        <a:t>ストレスによって心身にダメージを受けても、</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2134257222"/>
                  </a:ext>
                </a:extLst>
              </a:tr>
              <a:tr h="219075">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gridSpan="9">
                  <a:txBody>
                    <a:bodyPr/>
                    <a:lstStyle/>
                    <a:p>
                      <a:pPr algn="l" fontAlgn="b"/>
                      <a:r>
                        <a:rPr lang="ja-JP" altLang="en-US" sz="1400" u="none" strike="noStrike">
                          <a:effectLst/>
                        </a:rPr>
                        <a:t>元の状態に回復する力</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752641054"/>
                  </a:ext>
                </a:extLst>
              </a:tr>
              <a:tr h="219075">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1877914426"/>
                  </a:ext>
                </a:extLst>
              </a:tr>
              <a:tr h="219075">
                <a:tc gridSpan="13">
                  <a:txBody>
                    <a:bodyPr/>
                    <a:lstStyle/>
                    <a:p>
                      <a:pPr algn="l" fontAlgn="b"/>
                      <a:r>
                        <a:rPr lang="en-US" altLang="ja-JP" sz="1400" u="none" strike="noStrike">
                          <a:effectLst/>
                        </a:rPr>
                        <a:t>※1</a:t>
                      </a:r>
                      <a:r>
                        <a:rPr lang="ja-JP" altLang="en-US" sz="1400" u="none" strike="noStrike">
                          <a:effectLst/>
                        </a:rPr>
                        <a:t>～</a:t>
                      </a:r>
                      <a:r>
                        <a:rPr lang="en-US" altLang="ja-JP" sz="1400" u="none" strike="noStrike">
                          <a:effectLst/>
                        </a:rPr>
                        <a:t>10</a:t>
                      </a:r>
                      <a:r>
                        <a:rPr lang="ja-JP" altLang="en-US" sz="1400" u="none" strike="noStrike">
                          <a:effectLst/>
                        </a:rPr>
                        <a:t>の</a:t>
                      </a:r>
                      <a:r>
                        <a:rPr lang="en-US" altLang="ja-JP" sz="1400" u="none" strike="noStrike">
                          <a:effectLst/>
                        </a:rPr>
                        <a:t>10</a:t>
                      </a:r>
                      <a:r>
                        <a:rPr lang="ja-JP" altLang="en-US" sz="1400" u="none" strike="noStrike">
                          <a:effectLst/>
                        </a:rPr>
                        <a:t>段階評価になります。</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dirty="0">
                          <a:effectLst/>
                        </a:rPr>
                        <a:t>　</a:t>
                      </a:r>
                      <a:endParaRPr lang="ja-JP" altLang="en-US" sz="1400" b="0"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1339537553"/>
                  </a:ext>
                </a:extLst>
              </a:tr>
              <a:tr h="219075">
                <a:tc gridSpan="25">
                  <a:txBody>
                    <a:bodyPr/>
                    <a:lstStyle/>
                    <a:p>
                      <a:pPr algn="l" fontAlgn="b"/>
                      <a:r>
                        <a:rPr lang="en-US" altLang="ja-JP" sz="1400" u="none" strike="noStrike">
                          <a:effectLst/>
                        </a:rPr>
                        <a:t>※4-2</a:t>
                      </a:r>
                      <a:r>
                        <a:rPr lang="ja-JP" altLang="en-US" sz="1400" u="none" strike="noStrike">
                          <a:effectLst/>
                        </a:rPr>
                        <a:t>　総合ストレス反応値、</a:t>
                      </a:r>
                      <a:r>
                        <a:rPr lang="en-US" altLang="ja-JP" sz="1400" u="none" strike="noStrike">
                          <a:effectLst/>
                        </a:rPr>
                        <a:t>4-3</a:t>
                      </a:r>
                      <a:r>
                        <a:rPr lang="ja-JP" altLang="en-US" sz="1400" u="none" strike="noStrike">
                          <a:effectLst/>
                        </a:rPr>
                        <a:t>　ストレス・チャート、</a:t>
                      </a:r>
                      <a:r>
                        <a:rPr lang="en-US" altLang="ja-JP" sz="1400" u="none" strike="noStrike">
                          <a:effectLst/>
                        </a:rPr>
                        <a:t>4-4</a:t>
                      </a:r>
                      <a:r>
                        <a:rPr lang="ja-JP" altLang="en-US" sz="1400" u="none" strike="noStrike">
                          <a:effectLst/>
                        </a:rPr>
                        <a:t>　ストレス状態</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828139643"/>
                  </a:ext>
                </a:extLst>
              </a:tr>
              <a:tr h="219075">
                <a:tc gridSpan="11">
                  <a:txBody>
                    <a:bodyPr/>
                    <a:lstStyle/>
                    <a:p>
                      <a:pPr algn="l" fontAlgn="b"/>
                      <a:r>
                        <a:rPr lang="ja-JP" altLang="en-US" sz="1400" u="none" strike="noStrike">
                          <a:effectLst/>
                        </a:rPr>
                        <a:t>　と併せて判断お願いします。</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2437473411"/>
                  </a:ext>
                </a:extLst>
              </a:tr>
              <a:tr h="219075">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dirty="0">
                          <a:effectLst/>
                        </a:rPr>
                        <a:t>　</a:t>
                      </a:r>
                      <a:endParaRPr lang="ja-JP" altLang="en-US" sz="1400" b="0"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l" fontAlgn="b"/>
                      <a:r>
                        <a:rPr lang="ja-JP" altLang="en-US" sz="1400" u="none" strike="noStrike" dirty="0">
                          <a:effectLst/>
                        </a:rPr>
                        <a:t>　</a:t>
                      </a:r>
                      <a:endParaRPr lang="ja-JP" altLang="en-US" sz="1400" b="0"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560394384"/>
                  </a:ext>
                </a:extLst>
              </a:tr>
            </a:tbl>
          </a:graphicData>
        </a:graphic>
      </p:graphicFrame>
      <p:sp>
        <p:nvSpPr>
          <p:cNvPr id="3" name="テキスト ボックス 2">
            <a:extLst>
              <a:ext uri="{FF2B5EF4-FFF2-40B4-BE49-F238E27FC236}">
                <a16:creationId xmlns:a16="http://schemas.microsoft.com/office/drawing/2014/main" xmlns="" id="{5B356D23-1BAD-496E-B1CA-0369C1ABBC29}"/>
              </a:ext>
            </a:extLst>
          </p:cNvPr>
          <p:cNvSpPr txBox="1"/>
          <p:nvPr/>
        </p:nvSpPr>
        <p:spPr>
          <a:xfrm>
            <a:off x="440159" y="3085000"/>
            <a:ext cx="10996386" cy="1323439"/>
          </a:xfrm>
          <a:prstGeom prst="rect">
            <a:avLst/>
          </a:prstGeom>
          <a:noFill/>
        </p:spPr>
        <p:txBody>
          <a:bodyPr wrap="square" rtlCol="0">
            <a:spAutoFit/>
          </a:bodyPr>
          <a:lstStyle/>
          <a:p>
            <a:r>
              <a:rPr kumimoji="1" lang="ja-JP" altLang="en-US" sz="2000" b="1" dirty="0"/>
              <a:t>ストレスによる打たれ強さ、ストレスからの回復力を表示します</a:t>
            </a:r>
            <a:endParaRPr kumimoji="1" lang="en-US" altLang="ja-JP" sz="2000" b="1" dirty="0"/>
          </a:p>
          <a:p>
            <a:endParaRPr lang="en-US" altLang="ja-JP" sz="2000" b="1" dirty="0"/>
          </a:p>
          <a:p>
            <a:r>
              <a:rPr kumimoji="1" lang="en-US" altLang="ja-JP" sz="2000" b="1" dirty="0"/>
              <a:t>『</a:t>
            </a:r>
            <a:r>
              <a:rPr kumimoji="1" lang="ja-JP" altLang="en-US" sz="2000" b="1" dirty="0"/>
              <a:t>ストレス耐性</a:t>
            </a:r>
            <a:r>
              <a:rPr kumimoji="1" lang="en-US" altLang="ja-JP" sz="2000" b="1" dirty="0"/>
              <a:t>』</a:t>
            </a:r>
            <a:r>
              <a:rPr kumimoji="1" lang="ja-JP" altLang="en-US" sz="2000" b="1" dirty="0"/>
              <a:t>・・・ストレスにさらされても、精神的に頑健で健康を保てる力</a:t>
            </a:r>
            <a:endParaRPr kumimoji="1" lang="en-US" altLang="ja-JP" sz="2000" b="1" dirty="0"/>
          </a:p>
          <a:p>
            <a:r>
              <a:rPr lang="en-US" altLang="ja-JP" sz="2000" b="1" dirty="0"/>
              <a:t>『</a:t>
            </a:r>
            <a:r>
              <a:rPr lang="ja-JP" altLang="en-US" sz="2000" b="1" dirty="0"/>
              <a:t>ストレス回復力</a:t>
            </a:r>
            <a:r>
              <a:rPr lang="en-US" altLang="ja-JP" sz="2000" b="1" dirty="0"/>
              <a:t>』</a:t>
            </a:r>
            <a:r>
              <a:rPr lang="ja-JP" altLang="en-US" sz="2000" b="1" dirty="0"/>
              <a:t>・・ストレスによって心身にダメージを受けても、元の状態に回復する力</a:t>
            </a:r>
            <a:endParaRPr kumimoji="1" lang="ja-JP" altLang="en-US" sz="2000" b="1" dirty="0"/>
          </a:p>
        </p:txBody>
      </p:sp>
    </p:spTree>
    <p:extLst>
      <p:ext uri="{BB962C8B-B14F-4D97-AF65-F5344CB8AC3E}">
        <p14:creationId xmlns:p14="http://schemas.microsoft.com/office/powerpoint/2010/main" val="320811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8274780" cy="707886"/>
          </a:xfrm>
          <a:prstGeom prst="rect">
            <a:avLst/>
          </a:prstGeom>
          <a:noFill/>
        </p:spPr>
        <p:txBody>
          <a:bodyPr wrap="square" rtlCol="0">
            <a:spAutoFit/>
          </a:bodyPr>
          <a:lstStyle/>
          <a:p>
            <a:r>
              <a:rPr lang="ja-JP" altLang="en-US" sz="4000" b="1" dirty="0"/>
              <a:t>６．パーソナリティ基盤因子</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a:off x="500932" y="6472361"/>
            <a:ext cx="115055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384F4D6B-1612-426D-9F1D-7FD09055F128}"/>
              </a:ext>
            </a:extLst>
          </p:cNvPr>
          <p:cNvPicPr>
            <a:picLocks noChangeAspect="1"/>
          </p:cNvPicPr>
          <p:nvPr/>
        </p:nvPicPr>
        <p:blipFill rotWithShape="1">
          <a:blip r:embed="rId3"/>
          <a:srcRect l="5625" t="46016" r="10734" b="24171"/>
          <a:stretch/>
        </p:blipFill>
        <p:spPr>
          <a:xfrm>
            <a:off x="1406064" y="881332"/>
            <a:ext cx="10600406" cy="2410509"/>
          </a:xfrm>
          <a:prstGeom prst="rect">
            <a:avLst/>
          </a:prstGeom>
        </p:spPr>
      </p:pic>
      <p:graphicFrame>
        <p:nvGraphicFramePr>
          <p:cNvPr id="2" name="表 1">
            <a:extLst>
              <a:ext uri="{FF2B5EF4-FFF2-40B4-BE49-F238E27FC236}">
                <a16:creationId xmlns:a16="http://schemas.microsoft.com/office/drawing/2014/main" xmlns="" id="{A7CF4A2A-CFBD-408A-89E2-C1766DB7C0B0}"/>
              </a:ext>
            </a:extLst>
          </p:cNvPr>
          <p:cNvGraphicFramePr>
            <a:graphicFrameLocks noGrp="1"/>
          </p:cNvGraphicFramePr>
          <p:nvPr>
            <p:extLst>
              <p:ext uri="{D42A27DB-BD31-4B8C-83A1-F6EECF244321}">
                <p14:modId xmlns:p14="http://schemas.microsoft.com/office/powerpoint/2010/main" val="3142626944"/>
              </p:ext>
            </p:extLst>
          </p:nvPr>
        </p:nvGraphicFramePr>
        <p:xfrm>
          <a:off x="941619" y="3187453"/>
          <a:ext cx="10667276" cy="1964690"/>
        </p:xfrm>
        <a:graphic>
          <a:graphicData uri="http://schemas.openxmlformats.org/drawingml/2006/table">
            <a:tbl>
              <a:tblPr>
                <a:tableStyleId>{5C22544A-7EE6-4342-B048-85BDC9FD1C3A}</a:tableStyleId>
              </a:tblPr>
              <a:tblGrid>
                <a:gridCol w="1568718">
                  <a:extLst>
                    <a:ext uri="{9D8B030D-6E8A-4147-A177-3AD203B41FA5}">
                      <a16:colId xmlns:a16="http://schemas.microsoft.com/office/drawing/2014/main" xmlns="" val="2610448779"/>
                    </a:ext>
                  </a:extLst>
                </a:gridCol>
                <a:gridCol w="2196204">
                  <a:extLst>
                    <a:ext uri="{9D8B030D-6E8A-4147-A177-3AD203B41FA5}">
                      <a16:colId xmlns:a16="http://schemas.microsoft.com/office/drawing/2014/main" xmlns="" val="334393407"/>
                    </a:ext>
                  </a:extLst>
                </a:gridCol>
                <a:gridCol w="6902354">
                  <a:extLst>
                    <a:ext uri="{9D8B030D-6E8A-4147-A177-3AD203B41FA5}">
                      <a16:colId xmlns:a16="http://schemas.microsoft.com/office/drawing/2014/main" xmlns="" val="1389338030"/>
                    </a:ext>
                  </a:extLst>
                </a:gridCol>
              </a:tblGrid>
              <a:tr h="219075">
                <a:tc rowSpan="2" gridSpan="2">
                  <a:txBody>
                    <a:bodyPr/>
                    <a:lstStyle/>
                    <a:p>
                      <a:pPr algn="ctr" fontAlgn="ctr"/>
                      <a:r>
                        <a:rPr lang="ja-JP" altLang="en-US" sz="1800" b="1" u="none" strike="noStrike" dirty="0">
                          <a:effectLst/>
                          <a:latin typeface="+mn-ea"/>
                          <a:ea typeface="+mn-ea"/>
                        </a:rPr>
                        <a:t>パーソナリティ基盤因子</a:t>
                      </a:r>
                      <a:endParaRPr lang="ja-JP" altLang="en-US" sz="1800" b="1" i="0" u="none" strike="noStrike" dirty="0">
                        <a:effectLst/>
                        <a:latin typeface="+mn-ea"/>
                        <a:ea typeface="+mn-ea"/>
                      </a:endParaRPr>
                    </a:p>
                  </a:txBody>
                  <a:tcPr marL="6350" marR="6350" marT="6350" marB="0" anchor="ctr"/>
                </a:tc>
                <a:tc rowSpan="2" hMerge="1">
                  <a:txBody>
                    <a:bodyPr/>
                    <a:lstStyle/>
                    <a:p>
                      <a:endParaRPr kumimoji="1" lang="ja-JP" altLang="en-US"/>
                    </a:p>
                  </a:txBody>
                  <a:tcPr/>
                </a:tc>
                <a:tc>
                  <a:txBody>
                    <a:bodyPr/>
                    <a:lstStyle/>
                    <a:p>
                      <a:pPr algn="ctr" fontAlgn="b"/>
                      <a:r>
                        <a:rPr lang="ja-JP" altLang="en-US" sz="1800" b="1" u="none" strike="noStrike" dirty="0">
                          <a:effectLst/>
                          <a:latin typeface="+mn-ea"/>
                          <a:ea typeface="+mn-ea"/>
                        </a:rPr>
                        <a:t>説明</a:t>
                      </a:r>
                      <a:endParaRPr lang="ja-JP" altLang="en-US" sz="1800" b="1" i="0" u="none" strike="noStrike" dirty="0">
                        <a:effectLst/>
                        <a:latin typeface="+mn-ea"/>
                        <a:ea typeface="+mn-ea"/>
                      </a:endParaRPr>
                    </a:p>
                  </a:txBody>
                  <a:tcPr marL="6350" marR="6350" marT="6350" marB="0" anchor="b"/>
                </a:tc>
                <a:extLst>
                  <a:ext uri="{0D108BD9-81ED-4DB2-BD59-A6C34878D82A}">
                    <a16:rowId xmlns:a16="http://schemas.microsoft.com/office/drawing/2014/main" xmlns="" val="879665652"/>
                  </a:ext>
                </a:extLst>
              </a:tr>
              <a:tr h="219075">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b"/>
                      <a:r>
                        <a:rPr lang="ja-JP" altLang="en-US" sz="1800" b="1" u="none" strike="noStrike">
                          <a:effectLst/>
                          <a:latin typeface="+mn-ea"/>
                          <a:ea typeface="+mn-ea"/>
                        </a:rPr>
                        <a:t>左寄り（低</a:t>
                      </a:r>
                      <a:r>
                        <a:rPr lang="en-US" sz="1800" b="1" u="none" strike="noStrike">
                          <a:effectLst/>
                          <a:latin typeface="+mn-ea"/>
                          <a:ea typeface="+mn-ea"/>
                        </a:rPr>
                        <a:t>Level）　　⇔　　　</a:t>
                      </a:r>
                      <a:r>
                        <a:rPr lang="ja-JP" altLang="en-US" sz="1800" b="1" u="none" strike="noStrike">
                          <a:effectLst/>
                          <a:latin typeface="+mn-ea"/>
                          <a:ea typeface="+mn-ea"/>
                        </a:rPr>
                        <a:t>右寄り（高</a:t>
                      </a:r>
                      <a:r>
                        <a:rPr lang="en-US" sz="1800" b="1" u="none" strike="noStrike">
                          <a:effectLst/>
                          <a:latin typeface="+mn-ea"/>
                          <a:ea typeface="+mn-ea"/>
                        </a:rPr>
                        <a:t>Level）</a:t>
                      </a:r>
                      <a:endParaRPr lang="en-US" sz="1800" b="1" i="0" u="none" strike="noStrike">
                        <a:effectLst/>
                        <a:latin typeface="+mn-ea"/>
                        <a:ea typeface="+mn-ea"/>
                      </a:endParaRPr>
                    </a:p>
                  </a:txBody>
                  <a:tcPr marL="6350" marR="6350" marT="6350" marB="0" anchor="b"/>
                </a:tc>
                <a:extLst>
                  <a:ext uri="{0D108BD9-81ED-4DB2-BD59-A6C34878D82A}">
                    <a16:rowId xmlns:a16="http://schemas.microsoft.com/office/drawing/2014/main" xmlns="" val="662748620"/>
                  </a:ext>
                </a:extLst>
              </a:tr>
              <a:tr h="219075">
                <a:tc>
                  <a:txBody>
                    <a:bodyPr/>
                    <a:lstStyle/>
                    <a:p>
                      <a:pPr algn="ctr" fontAlgn="b"/>
                      <a:r>
                        <a:rPr lang="ja-JP" altLang="en-US" sz="1800" b="1" u="none" strike="noStrike">
                          <a:effectLst/>
                          <a:latin typeface="+mn-ea"/>
                          <a:ea typeface="+mn-ea"/>
                        </a:rPr>
                        <a:t>外向</a:t>
                      </a:r>
                      <a:endParaRPr lang="ja-JP" altLang="en-US" sz="1800" b="1" i="0" u="none" strike="noStrike">
                        <a:effectLst/>
                        <a:latin typeface="+mn-ea"/>
                        <a:ea typeface="+mn-ea"/>
                      </a:endParaRPr>
                    </a:p>
                  </a:txBody>
                  <a:tcPr marL="6350" marR="6350" marT="6350" marB="0" anchor="b"/>
                </a:tc>
                <a:tc>
                  <a:txBody>
                    <a:bodyPr/>
                    <a:lstStyle/>
                    <a:p>
                      <a:pPr algn="l" fontAlgn="ctr"/>
                      <a:r>
                        <a:rPr lang="ja-JP" altLang="en-US" sz="1800" b="1" u="none" strike="noStrike" dirty="0">
                          <a:solidFill>
                            <a:srgbClr val="FF0000"/>
                          </a:solidFill>
                          <a:effectLst/>
                          <a:latin typeface="+mn-ea"/>
                          <a:ea typeface="+mn-ea"/>
                        </a:rPr>
                        <a:t>人づきあいのよさ</a:t>
                      </a:r>
                      <a:endParaRPr lang="ja-JP" altLang="en-US" sz="1800" b="1" i="0" u="none" strike="noStrike" dirty="0">
                        <a:solidFill>
                          <a:srgbClr val="FF0000"/>
                        </a:solidFill>
                        <a:effectLst/>
                        <a:latin typeface="+mn-ea"/>
                        <a:ea typeface="+mn-ea"/>
                      </a:endParaRPr>
                    </a:p>
                  </a:txBody>
                  <a:tcPr marL="6350" marR="6350" marT="6350" marB="0" anchor="ctr"/>
                </a:tc>
                <a:tc>
                  <a:txBody>
                    <a:bodyPr/>
                    <a:lstStyle/>
                    <a:p>
                      <a:pPr algn="l" fontAlgn="ctr"/>
                      <a:r>
                        <a:rPr lang="ja-JP" altLang="en-US" sz="1800" b="1" u="none" strike="noStrike">
                          <a:effectLst/>
                          <a:latin typeface="+mn-ea"/>
                          <a:ea typeface="+mn-ea"/>
                        </a:rPr>
                        <a:t>内向的で、非社交的　⇔　外向的で、社交的</a:t>
                      </a:r>
                      <a:endParaRPr lang="ja-JP" altLang="en-US" sz="1800" b="1"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4284152755"/>
                  </a:ext>
                </a:extLst>
              </a:tr>
              <a:tr h="219075">
                <a:tc>
                  <a:txBody>
                    <a:bodyPr/>
                    <a:lstStyle/>
                    <a:p>
                      <a:pPr algn="ctr" fontAlgn="b"/>
                      <a:r>
                        <a:rPr lang="ja-JP" altLang="en-US" sz="1800" b="1" u="none" strike="noStrike">
                          <a:effectLst/>
                          <a:latin typeface="+mn-ea"/>
                          <a:ea typeface="+mn-ea"/>
                        </a:rPr>
                        <a:t>不安</a:t>
                      </a:r>
                      <a:endParaRPr lang="ja-JP" altLang="en-US" sz="1800" b="1" i="0" u="none" strike="noStrike">
                        <a:effectLst/>
                        <a:latin typeface="+mn-ea"/>
                        <a:ea typeface="+mn-ea"/>
                      </a:endParaRPr>
                    </a:p>
                  </a:txBody>
                  <a:tcPr marL="6350" marR="6350" marT="6350" marB="0" anchor="b"/>
                </a:tc>
                <a:tc>
                  <a:txBody>
                    <a:bodyPr/>
                    <a:lstStyle/>
                    <a:p>
                      <a:pPr algn="l" fontAlgn="ctr"/>
                      <a:r>
                        <a:rPr lang="ja-JP" altLang="en-US" sz="1800" b="1" u="none" strike="noStrike" dirty="0">
                          <a:solidFill>
                            <a:srgbClr val="FF0000"/>
                          </a:solidFill>
                          <a:effectLst/>
                          <a:latin typeface="+mn-ea"/>
                          <a:ea typeface="+mn-ea"/>
                        </a:rPr>
                        <a:t>動揺のしやすさ</a:t>
                      </a:r>
                      <a:endParaRPr lang="ja-JP" altLang="en-US" sz="1800" b="1" i="0" u="none" strike="noStrike" dirty="0">
                        <a:solidFill>
                          <a:srgbClr val="FF0000"/>
                        </a:solidFill>
                        <a:effectLst/>
                        <a:latin typeface="+mn-ea"/>
                        <a:ea typeface="+mn-ea"/>
                      </a:endParaRPr>
                    </a:p>
                  </a:txBody>
                  <a:tcPr marL="6350" marR="6350" marT="6350" marB="0" anchor="ctr"/>
                </a:tc>
                <a:tc>
                  <a:txBody>
                    <a:bodyPr/>
                    <a:lstStyle/>
                    <a:p>
                      <a:pPr algn="l" fontAlgn="ctr"/>
                      <a:r>
                        <a:rPr lang="ja-JP" altLang="en-US" sz="1800" b="1" u="none" strike="noStrike" dirty="0">
                          <a:effectLst/>
                          <a:latin typeface="+mn-ea"/>
                          <a:ea typeface="+mn-ea"/>
                        </a:rPr>
                        <a:t>低不安で、動揺しない　⇔　高不安で、動揺しやすい</a:t>
                      </a:r>
                      <a:endParaRPr lang="ja-JP" altLang="en-US" sz="1800" b="1"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2724615800"/>
                  </a:ext>
                </a:extLst>
              </a:tr>
              <a:tr h="219075">
                <a:tc>
                  <a:txBody>
                    <a:bodyPr/>
                    <a:lstStyle/>
                    <a:p>
                      <a:pPr algn="ctr" fontAlgn="ctr"/>
                      <a:r>
                        <a:rPr lang="ja-JP" altLang="en-US" sz="1800" b="1" u="none" strike="noStrike">
                          <a:effectLst/>
                          <a:latin typeface="+mn-ea"/>
                          <a:ea typeface="+mn-ea"/>
                        </a:rPr>
                        <a:t>意志</a:t>
                      </a:r>
                      <a:endParaRPr lang="ja-JP" altLang="en-US" sz="1800" b="1" i="0" u="none" strike="noStrike">
                        <a:effectLst/>
                        <a:latin typeface="+mn-ea"/>
                        <a:ea typeface="+mn-ea"/>
                      </a:endParaRPr>
                    </a:p>
                  </a:txBody>
                  <a:tcPr marL="6350" marR="6350" marT="6350" marB="0" anchor="ctr"/>
                </a:tc>
                <a:tc>
                  <a:txBody>
                    <a:bodyPr/>
                    <a:lstStyle/>
                    <a:p>
                      <a:pPr algn="l" fontAlgn="ctr"/>
                      <a:r>
                        <a:rPr lang="ja-JP" altLang="en-US" sz="1800" b="1" u="none" strike="noStrike" dirty="0">
                          <a:solidFill>
                            <a:srgbClr val="FF0000"/>
                          </a:solidFill>
                          <a:effectLst/>
                          <a:latin typeface="+mn-ea"/>
                          <a:ea typeface="+mn-ea"/>
                        </a:rPr>
                        <a:t>意志の固さ</a:t>
                      </a:r>
                      <a:endParaRPr lang="ja-JP" altLang="en-US" sz="1800" b="1" i="0" u="none" strike="noStrike" dirty="0">
                        <a:solidFill>
                          <a:srgbClr val="FF0000"/>
                        </a:solidFill>
                        <a:effectLst/>
                        <a:latin typeface="+mn-ea"/>
                        <a:ea typeface="+mn-ea"/>
                      </a:endParaRPr>
                    </a:p>
                  </a:txBody>
                  <a:tcPr marL="6350" marR="6350" marT="6350" marB="0" anchor="ctr"/>
                </a:tc>
                <a:tc>
                  <a:txBody>
                    <a:bodyPr/>
                    <a:lstStyle/>
                    <a:p>
                      <a:pPr algn="l" fontAlgn="ctr"/>
                      <a:r>
                        <a:rPr lang="ja-JP" altLang="en-US" sz="1800" b="1" u="none" strike="noStrike" dirty="0">
                          <a:effectLst/>
                          <a:latin typeface="+mn-ea"/>
                          <a:ea typeface="+mn-ea"/>
                        </a:rPr>
                        <a:t>受容的で、寛大　⇔　頑固で、意志の固い</a:t>
                      </a:r>
                      <a:endParaRPr lang="ja-JP" altLang="en-US" sz="1800" b="1"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1530498737"/>
                  </a:ext>
                </a:extLst>
              </a:tr>
              <a:tr h="219075">
                <a:tc>
                  <a:txBody>
                    <a:bodyPr/>
                    <a:lstStyle/>
                    <a:p>
                      <a:pPr algn="ctr" fontAlgn="b"/>
                      <a:r>
                        <a:rPr lang="ja-JP" altLang="en-US" sz="1800" b="1" u="none" strike="noStrike">
                          <a:effectLst/>
                          <a:latin typeface="+mn-ea"/>
                          <a:ea typeface="+mn-ea"/>
                        </a:rPr>
                        <a:t>独立</a:t>
                      </a:r>
                      <a:endParaRPr lang="ja-JP" altLang="en-US" sz="1800" b="1" i="0" u="none" strike="noStrike">
                        <a:effectLst/>
                        <a:latin typeface="+mn-ea"/>
                        <a:ea typeface="+mn-ea"/>
                      </a:endParaRPr>
                    </a:p>
                  </a:txBody>
                  <a:tcPr marL="6350" marR="6350" marT="6350" marB="0" anchor="b"/>
                </a:tc>
                <a:tc>
                  <a:txBody>
                    <a:bodyPr/>
                    <a:lstStyle/>
                    <a:p>
                      <a:pPr algn="l" fontAlgn="ctr"/>
                      <a:r>
                        <a:rPr lang="ja-JP" altLang="en-US" sz="1800" b="1" u="none" strike="noStrike" dirty="0">
                          <a:solidFill>
                            <a:srgbClr val="FF0000"/>
                          </a:solidFill>
                          <a:effectLst/>
                          <a:latin typeface="+mn-ea"/>
                          <a:ea typeface="+mn-ea"/>
                        </a:rPr>
                        <a:t>影響の受けにくさ</a:t>
                      </a:r>
                      <a:endParaRPr lang="ja-JP" altLang="en-US" sz="1800" b="1" i="0" u="none" strike="noStrike" dirty="0">
                        <a:solidFill>
                          <a:srgbClr val="FF0000"/>
                        </a:solidFill>
                        <a:effectLst/>
                        <a:latin typeface="+mn-ea"/>
                        <a:ea typeface="+mn-ea"/>
                      </a:endParaRPr>
                    </a:p>
                  </a:txBody>
                  <a:tcPr marL="6350" marR="6350" marT="6350" marB="0" anchor="ctr"/>
                </a:tc>
                <a:tc>
                  <a:txBody>
                    <a:bodyPr/>
                    <a:lstStyle/>
                    <a:p>
                      <a:pPr algn="l" fontAlgn="ctr"/>
                      <a:r>
                        <a:rPr lang="ja-JP" altLang="en-US" sz="1800" b="1" u="none" strike="noStrike">
                          <a:effectLst/>
                          <a:latin typeface="+mn-ea"/>
                          <a:ea typeface="+mn-ea"/>
                        </a:rPr>
                        <a:t>同意しやすく、楽観的 ⇔　説得的で、功利志向</a:t>
                      </a:r>
                      <a:endParaRPr lang="ja-JP" altLang="en-US" sz="1800" b="1"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1211827331"/>
                  </a:ext>
                </a:extLst>
              </a:tr>
              <a:tr h="219075">
                <a:tc>
                  <a:txBody>
                    <a:bodyPr/>
                    <a:lstStyle/>
                    <a:p>
                      <a:pPr algn="ctr" fontAlgn="b"/>
                      <a:r>
                        <a:rPr lang="ja-JP" altLang="en-US" sz="1800" b="1" u="none" strike="noStrike">
                          <a:effectLst/>
                          <a:latin typeface="+mn-ea"/>
                          <a:ea typeface="+mn-ea"/>
                        </a:rPr>
                        <a:t>自制</a:t>
                      </a:r>
                      <a:endParaRPr lang="ja-JP" altLang="en-US" sz="1800" b="1" i="0" u="none" strike="noStrike">
                        <a:effectLst/>
                        <a:latin typeface="+mn-ea"/>
                        <a:ea typeface="+mn-ea"/>
                      </a:endParaRPr>
                    </a:p>
                  </a:txBody>
                  <a:tcPr marL="6350" marR="6350" marT="6350" marB="0" anchor="b"/>
                </a:tc>
                <a:tc>
                  <a:txBody>
                    <a:bodyPr/>
                    <a:lstStyle/>
                    <a:p>
                      <a:pPr algn="l" fontAlgn="ctr"/>
                      <a:r>
                        <a:rPr lang="ja-JP" altLang="en-US" sz="1800" b="1" u="none" strike="noStrike" dirty="0">
                          <a:solidFill>
                            <a:srgbClr val="FF0000"/>
                          </a:solidFill>
                          <a:effectLst/>
                          <a:latin typeface="+mn-ea"/>
                          <a:ea typeface="+mn-ea"/>
                        </a:rPr>
                        <a:t>抑制の効きやすさ</a:t>
                      </a:r>
                      <a:endParaRPr lang="ja-JP" altLang="en-US" sz="1800" b="1" i="0" u="none" strike="noStrike" dirty="0">
                        <a:solidFill>
                          <a:srgbClr val="FF0000"/>
                        </a:solidFill>
                        <a:effectLst/>
                        <a:latin typeface="+mn-ea"/>
                        <a:ea typeface="+mn-ea"/>
                      </a:endParaRPr>
                    </a:p>
                  </a:txBody>
                  <a:tcPr marL="6350" marR="6350" marT="6350" marB="0" anchor="ctr"/>
                </a:tc>
                <a:tc>
                  <a:txBody>
                    <a:bodyPr/>
                    <a:lstStyle/>
                    <a:p>
                      <a:pPr algn="l" fontAlgn="ctr"/>
                      <a:r>
                        <a:rPr lang="ja-JP" altLang="en-US" sz="1800" b="1" u="none" strike="noStrike" dirty="0">
                          <a:effectLst/>
                          <a:latin typeface="+mn-ea"/>
                          <a:ea typeface="+mn-ea"/>
                        </a:rPr>
                        <a:t>抑制が効かず、衝動的　⇔　自制が効き、冷静</a:t>
                      </a:r>
                      <a:endParaRPr lang="ja-JP" altLang="en-US" sz="1800" b="1"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1356210175"/>
                  </a:ext>
                </a:extLst>
              </a:tr>
            </a:tbl>
          </a:graphicData>
        </a:graphic>
      </p:graphicFrame>
      <p:sp>
        <p:nvSpPr>
          <p:cNvPr id="3" name="テキスト ボックス 2">
            <a:extLst>
              <a:ext uri="{FF2B5EF4-FFF2-40B4-BE49-F238E27FC236}">
                <a16:creationId xmlns:a16="http://schemas.microsoft.com/office/drawing/2014/main" xmlns="" id="{DDF56767-3812-4DB5-A183-AEC15883DB47}"/>
              </a:ext>
            </a:extLst>
          </p:cNvPr>
          <p:cNvSpPr txBox="1"/>
          <p:nvPr/>
        </p:nvSpPr>
        <p:spPr>
          <a:xfrm>
            <a:off x="559965" y="5231657"/>
            <a:ext cx="11306031" cy="1200329"/>
          </a:xfrm>
          <a:prstGeom prst="rect">
            <a:avLst/>
          </a:prstGeom>
          <a:solidFill>
            <a:schemeClr val="accent2">
              <a:lumMod val="60000"/>
              <a:lumOff val="40000"/>
            </a:schemeClr>
          </a:solidFill>
          <a:ln>
            <a:solidFill>
              <a:srgbClr val="00B0F0"/>
            </a:solidFill>
          </a:ln>
        </p:spPr>
        <p:txBody>
          <a:bodyPr wrap="square" rtlCol="0">
            <a:spAutoFit/>
          </a:bodyPr>
          <a:lstStyle/>
          <a:p>
            <a:r>
              <a:rPr kumimoji="1" lang="ja-JP" altLang="en-US" sz="2400" b="1" dirty="0"/>
              <a:t>個人の「基盤（基礎）となる因子。</a:t>
            </a:r>
            <a:r>
              <a:rPr kumimoji="1" lang="ja-JP" altLang="en-US" sz="2400" b="1" dirty="0">
                <a:solidFill>
                  <a:srgbClr val="FF0000"/>
                </a:solidFill>
              </a:rPr>
              <a:t>「人づきあいのよさ」・「動揺のしやすさ」・「意思の固さ」・「影響の受けにくさ」・「抑制の効きやすさ」</a:t>
            </a:r>
            <a:r>
              <a:rPr kumimoji="1" lang="ja-JP" altLang="en-US" sz="2400" b="1" dirty="0"/>
              <a:t>などを判断</a:t>
            </a:r>
            <a:r>
              <a:rPr lang="ja-JP" altLang="en-US" sz="2400" b="1" dirty="0"/>
              <a:t>します</a:t>
            </a:r>
            <a:endParaRPr kumimoji="1" lang="ja-JP" altLang="en-US" sz="2400" b="1" dirty="0"/>
          </a:p>
        </p:txBody>
      </p:sp>
    </p:spTree>
    <p:extLst>
      <p:ext uri="{BB962C8B-B14F-4D97-AF65-F5344CB8AC3E}">
        <p14:creationId xmlns:p14="http://schemas.microsoft.com/office/powerpoint/2010/main" val="288118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8711377" cy="707886"/>
          </a:xfrm>
          <a:prstGeom prst="rect">
            <a:avLst/>
          </a:prstGeom>
          <a:noFill/>
        </p:spPr>
        <p:txBody>
          <a:bodyPr wrap="square" rtlCol="0">
            <a:spAutoFit/>
          </a:bodyPr>
          <a:lstStyle/>
          <a:p>
            <a:r>
              <a:rPr kumimoji="1" lang="ja-JP" altLang="en-US" sz="4000" b="1" dirty="0"/>
              <a:t>７．パーソナリティ特性</a:t>
            </a:r>
          </a:p>
        </p:txBody>
      </p:sp>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a:off x="348343" y="6456459"/>
            <a:ext cx="116581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DDBF425E-C6F4-434E-8126-6A8FA153C328}"/>
              </a:ext>
            </a:extLst>
          </p:cNvPr>
          <p:cNvPicPr>
            <a:picLocks noChangeAspect="1"/>
          </p:cNvPicPr>
          <p:nvPr/>
        </p:nvPicPr>
        <p:blipFill rotWithShape="1">
          <a:blip r:embed="rId3"/>
          <a:srcRect l="5989" t="20554" r="10162" b="13708"/>
          <a:stretch/>
        </p:blipFill>
        <p:spPr>
          <a:xfrm>
            <a:off x="1593636" y="872943"/>
            <a:ext cx="10223499" cy="4508500"/>
          </a:xfrm>
          <a:prstGeom prst="rect">
            <a:avLst/>
          </a:prstGeom>
        </p:spPr>
      </p:pic>
      <p:sp>
        <p:nvSpPr>
          <p:cNvPr id="2" name="テキスト ボックス 1">
            <a:extLst>
              <a:ext uri="{FF2B5EF4-FFF2-40B4-BE49-F238E27FC236}">
                <a16:creationId xmlns:a16="http://schemas.microsoft.com/office/drawing/2014/main" xmlns="" id="{AD2F79F1-626D-4964-BE96-1BA80BE3CE66}"/>
              </a:ext>
            </a:extLst>
          </p:cNvPr>
          <p:cNvSpPr txBox="1"/>
          <p:nvPr/>
        </p:nvSpPr>
        <p:spPr>
          <a:xfrm flipH="1">
            <a:off x="853171" y="5218401"/>
            <a:ext cx="10828995" cy="1200329"/>
          </a:xfrm>
          <a:prstGeom prst="rect">
            <a:avLst/>
          </a:prstGeom>
          <a:solidFill>
            <a:schemeClr val="accent2">
              <a:lumMod val="60000"/>
              <a:lumOff val="40000"/>
            </a:schemeClr>
          </a:solidFill>
          <a:ln>
            <a:solidFill>
              <a:srgbClr val="00B0F0"/>
            </a:solidFill>
          </a:ln>
        </p:spPr>
        <p:txBody>
          <a:bodyPr wrap="square" rtlCol="0">
            <a:spAutoFit/>
          </a:bodyPr>
          <a:lstStyle/>
          <a:p>
            <a:r>
              <a:rPr kumimoji="1" lang="en-US" altLang="ja-JP" sz="2400" b="1" dirty="0"/>
              <a:t>15</a:t>
            </a:r>
            <a:r>
              <a:rPr kumimoji="1" lang="ja-JP" altLang="en-US" sz="2400" b="1" dirty="0"/>
              <a:t>項目の個人の特性を表示します</a:t>
            </a:r>
            <a:endParaRPr kumimoji="1" lang="en-US" altLang="ja-JP" sz="2400" b="1" dirty="0"/>
          </a:p>
          <a:p>
            <a:r>
              <a:rPr kumimoji="1" lang="en-US" altLang="ja-JP" sz="2400" b="1" dirty="0"/>
              <a:t>※</a:t>
            </a:r>
            <a:r>
              <a:rPr kumimoji="1" lang="ja-JP" altLang="en-US" sz="2400" b="1" dirty="0"/>
              <a:t>　</a:t>
            </a:r>
            <a:r>
              <a:rPr kumimoji="1" lang="en-US" altLang="ja-JP" sz="2400" b="1" dirty="0"/>
              <a:t>★</a:t>
            </a:r>
            <a:r>
              <a:rPr kumimoji="1" lang="ja-JP" altLang="en-US" sz="2400" b="1" dirty="0"/>
              <a:t>（警告マーク）は、特にパーソナリティの高いもので、その人格を表す特性になります</a:t>
            </a:r>
          </a:p>
        </p:txBody>
      </p:sp>
    </p:spTree>
    <p:extLst>
      <p:ext uri="{BB962C8B-B14F-4D97-AF65-F5344CB8AC3E}">
        <p14:creationId xmlns:p14="http://schemas.microsoft.com/office/powerpoint/2010/main" val="54315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7732667" cy="707886"/>
          </a:xfrm>
          <a:prstGeom prst="rect">
            <a:avLst/>
          </a:prstGeom>
          <a:noFill/>
        </p:spPr>
        <p:txBody>
          <a:bodyPr wrap="square" rtlCol="0">
            <a:spAutoFit/>
          </a:bodyPr>
          <a:lstStyle/>
          <a:p>
            <a:r>
              <a:rPr lang="ja-JP" altLang="en-US" sz="4000" b="1" dirty="0"/>
              <a:t>８．パーソナリティ・タイプ</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a:off x="130629" y="6566268"/>
            <a:ext cx="11875841" cy="3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980F443F-932E-4CC9-A424-D6BAF685F12C}"/>
              </a:ext>
            </a:extLst>
          </p:cNvPr>
          <p:cNvPicPr>
            <a:picLocks noChangeAspect="1"/>
          </p:cNvPicPr>
          <p:nvPr/>
        </p:nvPicPr>
        <p:blipFill rotWithShape="1">
          <a:blip r:embed="rId4"/>
          <a:srcRect l="17030" t="20832" r="21410" b="6116"/>
          <a:stretch/>
        </p:blipFill>
        <p:spPr>
          <a:xfrm>
            <a:off x="4406537" y="888358"/>
            <a:ext cx="7616562" cy="5157117"/>
          </a:xfrm>
          <a:prstGeom prst="rect">
            <a:avLst/>
          </a:prstGeom>
        </p:spPr>
      </p:pic>
      <p:sp>
        <p:nvSpPr>
          <p:cNvPr id="11" name="テキスト ボックス 10">
            <a:extLst>
              <a:ext uri="{FF2B5EF4-FFF2-40B4-BE49-F238E27FC236}">
                <a16:creationId xmlns:a16="http://schemas.microsoft.com/office/drawing/2014/main" xmlns="" id="{767AACEE-DDC5-4B06-B63B-EEDFF2F4CDA0}"/>
              </a:ext>
            </a:extLst>
          </p:cNvPr>
          <p:cNvSpPr txBox="1"/>
          <p:nvPr/>
        </p:nvSpPr>
        <p:spPr>
          <a:xfrm>
            <a:off x="487679" y="6075770"/>
            <a:ext cx="11161739" cy="400110"/>
          </a:xfrm>
          <a:prstGeom prst="rect">
            <a:avLst/>
          </a:prstGeom>
          <a:solidFill>
            <a:schemeClr val="accent2">
              <a:lumMod val="60000"/>
              <a:lumOff val="40000"/>
            </a:schemeClr>
          </a:solidFill>
          <a:ln>
            <a:solidFill>
              <a:srgbClr val="00B0F0"/>
            </a:solidFill>
          </a:ln>
        </p:spPr>
        <p:txBody>
          <a:bodyPr wrap="square" rtlCol="0">
            <a:spAutoFit/>
          </a:bodyPr>
          <a:lstStyle/>
          <a:p>
            <a:r>
              <a:rPr kumimoji="1" lang="ja-JP" altLang="en-US" sz="2000" b="1" dirty="0"/>
              <a:t>４種８パーソナリティ・タイプを</a:t>
            </a:r>
            <a:r>
              <a:rPr lang="ja-JP" altLang="en-US" sz="2000" b="1" dirty="0"/>
              <a:t>表記。</a:t>
            </a:r>
            <a:r>
              <a:rPr kumimoji="1" lang="ja-JP" altLang="en-US" sz="2000" b="1" dirty="0"/>
              <a:t>該当する</a:t>
            </a:r>
            <a:r>
              <a:rPr lang="ja-JP" altLang="en-US" sz="2000" b="1" dirty="0">
                <a:solidFill>
                  <a:srgbClr val="FF0000"/>
                </a:solidFill>
              </a:rPr>
              <a:t>「型」</a:t>
            </a:r>
            <a:r>
              <a:rPr kumimoji="1" lang="ja-JP" altLang="en-US" sz="2000" b="1" dirty="0"/>
              <a:t>であれば、ストレスは軽減できます</a:t>
            </a:r>
          </a:p>
        </p:txBody>
      </p:sp>
      <p:sp>
        <p:nvSpPr>
          <p:cNvPr id="13" name="テキスト ボックス 12">
            <a:extLst>
              <a:ext uri="{FF2B5EF4-FFF2-40B4-BE49-F238E27FC236}">
                <a16:creationId xmlns:a16="http://schemas.microsoft.com/office/drawing/2014/main" xmlns="" id="{54BBA1ED-1F4E-4BC6-A5C7-726A8AE18FC1}"/>
              </a:ext>
            </a:extLst>
          </p:cNvPr>
          <p:cNvSpPr txBox="1"/>
          <p:nvPr/>
        </p:nvSpPr>
        <p:spPr>
          <a:xfrm>
            <a:off x="487679" y="1172773"/>
            <a:ext cx="3918858" cy="5078313"/>
          </a:xfrm>
          <a:prstGeom prst="rect">
            <a:avLst/>
          </a:prstGeom>
          <a:noFill/>
        </p:spPr>
        <p:txBody>
          <a:bodyPr wrap="square" rtlCol="0">
            <a:spAutoFit/>
          </a:bodyPr>
          <a:lstStyle/>
          <a:p>
            <a:r>
              <a:rPr kumimoji="1" lang="ja-JP" altLang="en-US" sz="2000" b="1" dirty="0">
                <a:solidFill>
                  <a:srgbClr val="FF0000"/>
                </a:solidFill>
              </a:rPr>
              <a:t>リーダー型（管理者）</a:t>
            </a:r>
            <a:endParaRPr kumimoji="1" lang="en-US" altLang="ja-JP" sz="2000" b="1" dirty="0">
              <a:solidFill>
                <a:srgbClr val="FF0000"/>
              </a:solidFill>
            </a:endParaRPr>
          </a:p>
          <a:p>
            <a:r>
              <a:rPr lang="ja-JP" altLang="en-US" sz="2000" b="1" dirty="0"/>
              <a:t>　</a:t>
            </a:r>
            <a:r>
              <a:rPr lang="ja-JP" altLang="en-US" b="1" u="none" strike="noStrike" dirty="0">
                <a:effectLst/>
              </a:rPr>
              <a:t>集団や組織の中で自ら中心となって働き、集団や組織を統率してゆくタイプ</a:t>
            </a:r>
            <a:endParaRPr lang="ja-JP" altLang="en-US" b="1" i="0" u="none" strike="noStrike" dirty="0">
              <a:effectLst/>
              <a:latin typeface="ＭＳ Ｐゴシック" panose="020B0600070205080204" pitchFamily="50" charset="-128"/>
              <a:ea typeface="ＭＳ Ｐゴシック" panose="020B0600070205080204" pitchFamily="50" charset="-128"/>
            </a:endParaRPr>
          </a:p>
          <a:p>
            <a:r>
              <a:rPr lang="ja-JP" altLang="en-US" sz="2000" b="1" dirty="0">
                <a:solidFill>
                  <a:srgbClr val="FF0000"/>
                </a:solidFill>
              </a:rPr>
              <a:t>フォロワー型（実務家）</a:t>
            </a:r>
            <a:endParaRPr lang="en-US" altLang="ja-JP" sz="2000" b="1" dirty="0">
              <a:solidFill>
                <a:srgbClr val="FF0000"/>
              </a:solidFill>
            </a:endParaRPr>
          </a:p>
          <a:p>
            <a:r>
              <a:rPr lang="ja-JP" altLang="en-US" b="1" u="none" strike="noStrike" dirty="0">
                <a:effectLst/>
              </a:rPr>
              <a:t>　集団や組織の中で自分に与えられた仕事をきちんと行い、リーダーを支えてゆくタイプ</a:t>
            </a:r>
            <a:endParaRPr lang="ja-JP" altLang="en-US" b="1" i="0" u="none" strike="noStrike" dirty="0">
              <a:effectLst/>
              <a:latin typeface="ＭＳ Ｐゴシック" panose="020B0600070205080204" pitchFamily="50" charset="-128"/>
              <a:ea typeface="ＭＳ Ｐゴシック" panose="020B0600070205080204" pitchFamily="50" charset="-128"/>
            </a:endParaRPr>
          </a:p>
          <a:p>
            <a:r>
              <a:rPr kumimoji="1" lang="ja-JP" altLang="en-US" sz="2000" b="1" dirty="0">
                <a:solidFill>
                  <a:srgbClr val="FF0000"/>
                </a:solidFill>
              </a:rPr>
              <a:t>エキスパート型（専門家）</a:t>
            </a:r>
            <a:endParaRPr kumimoji="1" lang="en-US" altLang="ja-JP" sz="2000" b="1" dirty="0">
              <a:solidFill>
                <a:srgbClr val="FF0000"/>
              </a:solidFill>
            </a:endParaRPr>
          </a:p>
          <a:p>
            <a:r>
              <a:rPr lang="ja-JP" altLang="en-US" b="1" u="none" strike="noStrike" dirty="0">
                <a:effectLst/>
              </a:rPr>
              <a:t>　自分の技術やスキルを磨き、興味のあることをして自律的に生きようとするタイプ</a:t>
            </a:r>
            <a:endParaRPr lang="ja-JP" altLang="en-US" b="1" i="0" u="none" strike="noStrike" dirty="0">
              <a:effectLst/>
              <a:latin typeface="ＭＳ Ｐゴシック" panose="020B0600070205080204" pitchFamily="50" charset="-128"/>
              <a:ea typeface="ＭＳ Ｐゴシック" panose="020B0600070205080204" pitchFamily="50" charset="-128"/>
            </a:endParaRPr>
          </a:p>
          <a:p>
            <a:r>
              <a:rPr kumimoji="1" lang="ja-JP" altLang="en-US" sz="2000" b="1" dirty="0">
                <a:solidFill>
                  <a:srgbClr val="FF0000"/>
                </a:solidFill>
              </a:rPr>
              <a:t>パイオニア型（開拓者）</a:t>
            </a:r>
            <a:endParaRPr kumimoji="1" lang="en-US" altLang="ja-JP" sz="2000" b="1" dirty="0">
              <a:solidFill>
                <a:srgbClr val="FF0000"/>
              </a:solidFill>
            </a:endParaRPr>
          </a:p>
          <a:p>
            <a:r>
              <a:rPr lang="ja-JP" altLang="en-US" b="1" u="none" strike="noStrike" dirty="0">
                <a:effectLst/>
              </a:rPr>
              <a:t>　自分の夢を追い、自分流を通し、リスクを回避しながらやり遂げようとするタイプ</a:t>
            </a:r>
            <a:endParaRPr lang="ja-JP" altLang="en-US" b="1" i="0" u="none" strike="noStrike" dirty="0">
              <a:effectLst/>
              <a:latin typeface="ＭＳ Ｐゴシック" panose="020B0600070205080204" pitchFamily="50" charset="-128"/>
              <a:ea typeface="ＭＳ Ｐゴシック" panose="020B0600070205080204" pitchFamily="50" charset="-128"/>
            </a:endParaRPr>
          </a:p>
          <a:p>
            <a:endParaRPr kumimoji="1" lang="ja-JP" altLang="en-US" sz="2000" b="1" dirty="0"/>
          </a:p>
        </p:txBody>
      </p:sp>
      <p:cxnSp>
        <p:nvCxnSpPr>
          <p:cNvPr id="3" name="直線矢印コネクタ 2">
            <a:extLst>
              <a:ext uri="{FF2B5EF4-FFF2-40B4-BE49-F238E27FC236}">
                <a16:creationId xmlns:a16="http://schemas.microsoft.com/office/drawing/2014/main" xmlns="" id="{CB622BA6-B464-41FB-A5CC-6FF249B8BE80}"/>
              </a:ext>
            </a:extLst>
          </p:cNvPr>
          <p:cNvCxnSpPr/>
          <p:nvPr/>
        </p:nvCxnSpPr>
        <p:spPr>
          <a:xfrm>
            <a:off x="7063566" y="1480930"/>
            <a:ext cx="1175657" cy="1567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388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6473242" cy="707886"/>
          </a:xfrm>
          <a:prstGeom prst="rect">
            <a:avLst/>
          </a:prstGeom>
          <a:noFill/>
        </p:spPr>
        <p:txBody>
          <a:bodyPr wrap="square" rtlCol="0">
            <a:spAutoFit/>
          </a:bodyPr>
          <a:lstStyle/>
          <a:p>
            <a:r>
              <a:rPr lang="ja-JP" altLang="en-US" sz="4000" b="1" dirty="0"/>
              <a:t>９．適応感（職務適正）</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p:nvPr/>
        </p:nvCxnSpPr>
        <p:spPr>
          <a:xfrm>
            <a:off x="326003" y="6392849"/>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7D78A46E-0F05-49C6-9D8F-78E67C549278}"/>
              </a:ext>
            </a:extLst>
          </p:cNvPr>
          <p:cNvPicPr>
            <a:picLocks noChangeAspect="1"/>
          </p:cNvPicPr>
          <p:nvPr/>
        </p:nvPicPr>
        <p:blipFill rotWithShape="1">
          <a:blip r:embed="rId4"/>
          <a:srcRect l="5051" t="42683" r="11516" b="15653"/>
          <a:stretch/>
        </p:blipFill>
        <p:spPr>
          <a:xfrm>
            <a:off x="1236073" y="867410"/>
            <a:ext cx="10172700" cy="2857500"/>
          </a:xfrm>
          <a:prstGeom prst="rect">
            <a:avLst/>
          </a:prstGeom>
        </p:spPr>
      </p:pic>
      <p:sp>
        <p:nvSpPr>
          <p:cNvPr id="3" name="テキスト ボックス 2">
            <a:extLst>
              <a:ext uri="{FF2B5EF4-FFF2-40B4-BE49-F238E27FC236}">
                <a16:creationId xmlns:a16="http://schemas.microsoft.com/office/drawing/2014/main" xmlns="" id="{F3541CD9-1720-4AAD-A520-0EEFAA179F05}"/>
              </a:ext>
            </a:extLst>
          </p:cNvPr>
          <p:cNvSpPr txBox="1"/>
          <p:nvPr/>
        </p:nvSpPr>
        <p:spPr>
          <a:xfrm>
            <a:off x="180986" y="3602459"/>
            <a:ext cx="11970500" cy="1015663"/>
          </a:xfrm>
          <a:prstGeom prst="rect">
            <a:avLst/>
          </a:prstGeom>
          <a:noFill/>
        </p:spPr>
        <p:txBody>
          <a:bodyPr wrap="square" rtlCol="0">
            <a:spAutoFit/>
          </a:bodyPr>
          <a:lstStyle/>
          <a:p>
            <a:r>
              <a:rPr kumimoji="1" lang="en-US" altLang="ja-JP" sz="2000" b="1" dirty="0">
                <a:solidFill>
                  <a:srgbClr val="FF0000"/>
                </a:solidFill>
              </a:rPr>
              <a:t>『</a:t>
            </a:r>
            <a:r>
              <a:rPr kumimoji="1" lang="ja-JP" altLang="en-US" sz="2000" b="1" dirty="0">
                <a:solidFill>
                  <a:srgbClr val="FF0000"/>
                </a:solidFill>
              </a:rPr>
              <a:t>心理的適応</a:t>
            </a:r>
            <a:r>
              <a:rPr kumimoji="1" lang="en-US" altLang="ja-JP" sz="2000" b="1" dirty="0">
                <a:solidFill>
                  <a:srgbClr val="FF0000"/>
                </a:solidFill>
              </a:rPr>
              <a:t>』</a:t>
            </a:r>
            <a:r>
              <a:rPr kumimoji="1" lang="ja-JP" altLang="en-US" sz="2000" b="1" dirty="0"/>
              <a:t>・・・内面に矛盾・葛藤・混乱・苦悩が少なく自分をありのままに受け入れている感覚</a:t>
            </a:r>
            <a:endParaRPr kumimoji="1" lang="en-US" altLang="ja-JP" sz="2000" b="1" dirty="0"/>
          </a:p>
          <a:p>
            <a:r>
              <a:rPr lang="en-US" altLang="ja-JP" sz="2000" b="1" dirty="0">
                <a:solidFill>
                  <a:srgbClr val="FF0000"/>
                </a:solidFill>
              </a:rPr>
              <a:t>『</a:t>
            </a:r>
            <a:r>
              <a:rPr lang="ja-JP" altLang="en-US" sz="2000" b="1" dirty="0">
                <a:solidFill>
                  <a:srgbClr val="FF0000"/>
                </a:solidFill>
              </a:rPr>
              <a:t>社会的適応</a:t>
            </a:r>
            <a:r>
              <a:rPr lang="en-US" altLang="ja-JP" sz="2000" b="1" dirty="0">
                <a:solidFill>
                  <a:srgbClr val="FF0000"/>
                </a:solidFill>
              </a:rPr>
              <a:t>』</a:t>
            </a:r>
            <a:r>
              <a:rPr lang="ja-JP" altLang="en-US" sz="2000" b="1" dirty="0"/>
              <a:t>・・・周囲の人と良い関係を維持し、自分が社会の一員として受けられている感覚</a:t>
            </a:r>
            <a:endParaRPr lang="en-US" altLang="ja-JP" sz="2000" b="1" dirty="0"/>
          </a:p>
          <a:p>
            <a:r>
              <a:rPr kumimoji="1" lang="en-US" altLang="ja-JP" sz="2000" b="1" dirty="0">
                <a:solidFill>
                  <a:srgbClr val="FF0000"/>
                </a:solidFill>
              </a:rPr>
              <a:t>『</a:t>
            </a:r>
            <a:r>
              <a:rPr kumimoji="1" lang="ja-JP" altLang="en-US" sz="2000" b="1" dirty="0">
                <a:solidFill>
                  <a:srgbClr val="FF0000"/>
                </a:solidFill>
              </a:rPr>
              <a:t>キャリア的適応</a:t>
            </a:r>
            <a:r>
              <a:rPr kumimoji="1" lang="en-US" altLang="ja-JP" sz="2000" b="1" dirty="0">
                <a:solidFill>
                  <a:srgbClr val="FF0000"/>
                </a:solidFill>
              </a:rPr>
              <a:t>』</a:t>
            </a:r>
            <a:r>
              <a:rPr kumimoji="1" lang="ja-JP" altLang="en-US" sz="2000" b="1" dirty="0"/>
              <a:t>・歩んできたキャリアを受入れ、これから歩むキャリアへの目標が出来ている感覚</a:t>
            </a:r>
          </a:p>
        </p:txBody>
      </p:sp>
      <p:sp>
        <p:nvSpPr>
          <p:cNvPr id="10" name="テキスト ボックス 9">
            <a:extLst>
              <a:ext uri="{FF2B5EF4-FFF2-40B4-BE49-F238E27FC236}">
                <a16:creationId xmlns:a16="http://schemas.microsoft.com/office/drawing/2014/main" xmlns="" id="{AB5CF5FC-FDCE-4480-946D-B9B7DF12CCC6}"/>
              </a:ext>
            </a:extLst>
          </p:cNvPr>
          <p:cNvSpPr txBox="1"/>
          <p:nvPr/>
        </p:nvSpPr>
        <p:spPr>
          <a:xfrm flipH="1">
            <a:off x="183258" y="4687794"/>
            <a:ext cx="11825483" cy="1631216"/>
          </a:xfrm>
          <a:prstGeom prst="rect">
            <a:avLst/>
          </a:prstGeom>
          <a:solidFill>
            <a:schemeClr val="accent2">
              <a:lumMod val="60000"/>
              <a:lumOff val="40000"/>
            </a:schemeClr>
          </a:solidFill>
          <a:ln>
            <a:solidFill>
              <a:srgbClr val="00B0F0"/>
            </a:solidFill>
          </a:ln>
        </p:spPr>
        <p:txBody>
          <a:bodyPr wrap="square" rtlCol="0">
            <a:spAutoFit/>
          </a:bodyPr>
          <a:lstStyle/>
          <a:p>
            <a:r>
              <a:rPr kumimoji="1" lang="ja-JP" altLang="en-US" sz="2000" b="1" dirty="0"/>
              <a:t>〇　標準に対して面積が大きい場合、各項目の適応能力の高いタイプ。リーダーシップや統率力が高</a:t>
            </a:r>
            <a:endParaRPr kumimoji="1" lang="en-US" altLang="ja-JP" sz="2000" b="1" dirty="0"/>
          </a:p>
          <a:p>
            <a:r>
              <a:rPr lang="ja-JP" altLang="en-US" sz="2000" b="1" dirty="0"/>
              <a:t>　</a:t>
            </a:r>
            <a:r>
              <a:rPr kumimoji="1" lang="ja-JP" altLang="en-US" sz="2000" b="1" dirty="0"/>
              <a:t>く</a:t>
            </a:r>
            <a:r>
              <a:rPr kumimoji="1" lang="ja-JP" altLang="en-US" sz="2000" b="1" dirty="0">
                <a:solidFill>
                  <a:srgbClr val="FF0000"/>
                </a:solidFill>
              </a:rPr>
              <a:t>リーダーになっても、ストレスを感じません</a:t>
            </a:r>
            <a:r>
              <a:rPr kumimoji="1" lang="ja-JP" altLang="en-US" sz="2000" b="1" dirty="0"/>
              <a:t>。逆に面積が小さい場合</a:t>
            </a:r>
            <a:r>
              <a:rPr lang="ja-JP" altLang="en-US" sz="2000" b="1" dirty="0"/>
              <a:t>は、適応能力の低いタイプ</a:t>
            </a:r>
            <a:endParaRPr lang="en-US" altLang="ja-JP" sz="2000" b="1" dirty="0"/>
          </a:p>
          <a:p>
            <a:r>
              <a:rPr kumimoji="1" lang="ja-JP" altLang="en-US" sz="2000" b="1" dirty="0"/>
              <a:t>〇　三角形のバランスが良い場合、各項目のバランスが良いので、性格的なバランスもとれている。</a:t>
            </a:r>
            <a:r>
              <a:rPr kumimoji="1" lang="ja-JP" altLang="en-US" sz="2000" b="1" dirty="0">
                <a:solidFill>
                  <a:srgbClr val="FF0000"/>
                </a:solidFill>
              </a:rPr>
              <a:t>社会人適応能力が高い人。</a:t>
            </a:r>
            <a:r>
              <a:rPr kumimoji="1" lang="ja-JP" altLang="en-US" sz="2000" b="1" dirty="0"/>
              <a:t>バランスが良くない場合、一部の項目が高く性格的にはある特定の個性が強いタイプです</a:t>
            </a:r>
          </a:p>
        </p:txBody>
      </p:sp>
    </p:spTree>
    <p:extLst>
      <p:ext uri="{BB962C8B-B14F-4D97-AF65-F5344CB8AC3E}">
        <p14:creationId xmlns:p14="http://schemas.microsoft.com/office/powerpoint/2010/main" val="272748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7119853" cy="707886"/>
          </a:xfrm>
          <a:prstGeom prst="rect">
            <a:avLst/>
          </a:prstGeom>
          <a:noFill/>
        </p:spPr>
        <p:txBody>
          <a:bodyPr wrap="square" rtlCol="0">
            <a:spAutoFit/>
          </a:bodyPr>
          <a:lstStyle/>
          <a:p>
            <a:r>
              <a:rPr kumimoji="1" lang="en-US" altLang="ja-JP" sz="4000" b="1" dirty="0"/>
              <a:t>10</a:t>
            </a:r>
            <a:r>
              <a:rPr kumimoji="1" lang="ja-JP" altLang="en-US" sz="4000" b="1" dirty="0"/>
              <a:t>．適応バランスチャート</a:t>
            </a:r>
          </a:p>
        </p:txBody>
      </p:sp>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a:off x="112706" y="6557043"/>
            <a:ext cx="118937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2F975CA8-491B-40DE-93E5-43C929145ADA}"/>
              </a:ext>
            </a:extLst>
          </p:cNvPr>
          <p:cNvPicPr>
            <a:picLocks noChangeAspect="1"/>
          </p:cNvPicPr>
          <p:nvPr/>
        </p:nvPicPr>
        <p:blipFill rotWithShape="1">
          <a:blip r:embed="rId3"/>
          <a:srcRect l="5522" t="18778" r="58074" b="7059"/>
          <a:stretch/>
        </p:blipFill>
        <p:spPr>
          <a:xfrm>
            <a:off x="7352245" y="899828"/>
            <a:ext cx="4640307" cy="5564581"/>
          </a:xfrm>
          <a:prstGeom prst="rect">
            <a:avLst/>
          </a:prstGeom>
        </p:spPr>
      </p:pic>
      <p:sp>
        <p:nvSpPr>
          <p:cNvPr id="3" name="正方形/長方形 2">
            <a:extLst>
              <a:ext uri="{FF2B5EF4-FFF2-40B4-BE49-F238E27FC236}">
                <a16:creationId xmlns:a16="http://schemas.microsoft.com/office/drawing/2014/main" xmlns="" id="{54BCA268-B10F-4653-A2D9-F758D0656578}"/>
              </a:ext>
            </a:extLst>
          </p:cNvPr>
          <p:cNvSpPr/>
          <p:nvPr/>
        </p:nvSpPr>
        <p:spPr>
          <a:xfrm>
            <a:off x="11413325" y="4243687"/>
            <a:ext cx="696689" cy="2204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xmlns="" id="{446CCF1E-A26C-49D6-95ED-535BD84D6E26}"/>
              </a:ext>
            </a:extLst>
          </p:cNvPr>
          <p:cNvSpPr txBox="1"/>
          <p:nvPr/>
        </p:nvSpPr>
        <p:spPr>
          <a:xfrm flipH="1">
            <a:off x="265176" y="1128650"/>
            <a:ext cx="6577727" cy="1292662"/>
          </a:xfrm>
          <a:prstGeom prst="rect">
            <a:avLst/>
          </a:prstGeom>
          <a:noFill/>
        </p:spPr>
        <p:txBody>
          <a:bodyPr wrap="square" rtlCol="0">
            <a:spAutoFit/>
          </a:bodyPr>
          <a:lstStyle/>
          <a:p>
            <a:r>
              <a:rPr lang="en-US" altLang="ja-JP" sz="2000" b="1" dirty="0"/>
              <a:t>『</a:t>
            </a:r>
            <a:r>
              <a:rPr lang="ja-JP" altLang="en-US" sz="2000" b="1" dirty="0"/>
              <a:t>心理的適応</a:t>
            </a:r>
            <a:r>
              <a:rPr lang="en-US" altLang="ja-JP" sz="2000" b="1" dirty="0"/>
              <a:t>』</a:t>
            </a:r>
            <a:r>
              <a:rPr lang="ja-JP" altLang="en-US" sz="2000" b="1" dirty="0"/>
              <a:t>・</a:t>
            </a:r>
            <a:r>
              <a:rPr lang="en-US" altLang="ja-JP" sz="2000" b="1" dirty="0"/>
              <a:t>『</a:t>
            </a:r>
            <a:r>
              <a:rPr lang="ja-JP" altLang="en-US" sz="2000" b="1" dirty="0"/>
              <a:t>社会的適応</a:t>
            </a:r>
            <a:r>
              <a:rPr lang="en-US" altLang="ja-JP" sz="2000" b="1" dirty="0"/>
              <a:t>』</a:t>
            </a:r>
            <a:r>
              <a:rPr lang="ja-JP" altLang="en-US" sz="2000" b="1" dirty="0"/>
              <a:t>のマトリックス図</a:t>
            </a:r>
            <a:endParaRPr lang="en-US" altLang="ja-JP" sz="2000" b="1" dirty="0"/>
          </a:p>
          <a:p>
            <a:r>
              <a:rPr lang="ja-JP" altLang="en-US" sz="2000" b="1" dirty="0"/>
              <a:t>社会的適応力が高くなると</a:t>
            </a:r>
            <a:r>
              <a:rPr lang="en-US" altLang="ja-JP" sz="2000" b="1" dirty="0"/>
              <a:t>『</a:t>
            </a:r>
            <a:r>
              <a:rPr lang="ja-JP" altLang="en-US" sz="2000" b="1" dirty="0"/>
              <a:t>実務</a:t>
            </a:r>
            <a:r>
              <a:rPr lang="en-US" altLang="ja-JP" sz="2000" b="1" dirty="0"/>
              <a:t>』</a:t>
            </a:r>
            <a:r>
              <a:rPr lang="ja-JP" altLang="en-US" sz="2000" b="1" dirty="0"/>
              <a:t>に適しているという判断をします</a:t>
            </a:r>
            <a:endParaRPr lang="en-US" altLang="ja-JP" sz="2000" b="1" dirty="0"/>
          </a:p>
          <a:p>
            <a:endParaRPr kumimoji="1" lang="ja-JP" altLang="en-US" dirty="0"/>
          </a:p>
        </p:txBody>
      </p:sp>
      <p:graphicFrame>
        <p:nvGraphicFramePr>
          <p:cNvPr id="13" name="表 13">
            <a:extLst>
              <a:ext uri="{FF2B5EF4-FFF2-40B4-BE49-F238E27FC236}">
                <a16:creationId xmlns:a16="http://schemas.microsoft.com/office/drawing/2014/main" xmlns="" id="{65963EB4-B873-44FD-AFA3-7E9B1B15DF2B}"/>
              </a:ext>
            </a:extLst>
          </p:cNvPr>
          <p:cNvGraphicFramePr>
            <a:graphicFrameLocks noGrp="1"/>
          </p:cNvGraphicFramePr>
          <p:nvPr>
            <p:extLst>
              <p:ext uri="{D42A27DB-BD31-4B8C-83A1-F6EECF244321}">
                <p14:modId xmlns:p14="http://schemas.microsoft.com/office/powerpoint/2010/main" val="1739269908"/>
              </p:ext>
            </p:extLst>
          </p:nvPr>
        </p:nvGraphicFramePr>
        <p:xfrm>
          <a:off x="199448" y="2070580"/>
          <a:ext cx="7000879" cy="1981200"/>
        </p:xfrm>
        <a:graphic>
          <a:graphicData uri="http://schemas.openxmlformats.org/drawingml/2006/table">
            <a:tbl>
              <a:tblPr firstRow="1" bandRow="1">
                <a:tableStyleId>{5C22544A-7EE6-4342-B048-85BDC9FD1C3A}</a:tableStyleId>
              </a:tblPr>
              <a:tblGrid>
                <a:gridCol w="1608169">
                  <a:extLst>
                    <a:ext uri="{9D8B030D-6E8A-4147-A177-3AD203B41FA5}">
                      <a16:colId xmlns:a16="http://schemas.microsoft.com/office/drawing/2014/main" xmlns="" val="475703644"/>
                    </a:ext>
                  </a:extLst>
                </a:gridCol>
                <a:gridCol w="5392710">
                  <a:extLst>
                    <a:ext uri="{9D8B030D-6E8A-4147-A177-3AD203B41FA5}">
                      <a16:colId xmlns:a16="http://schemas.microsoft.com/office/drawing/2014/main" xmlns="" val="296651919"/>
                    </a:ext>
                  </a:extLst>
                </a:gridCol>
              </a:tblGrid>
              <a:tr h="357637">
                <a:tc>
                  <a:txBody>
                    <a:bodyPr/>
                    <a:lstStyle/>
                    <a:p>
                      <a:endParaRPr kumimoji="1" lang="ja-JP" altLang="en-US" sz="2000" b="1" dirty="0"/>
                    </a:p>
                  </a:txBody>
                  <a:tcPr/>
                </a:tc>
                <a:tc>
                  <a:txBody>
                    <a:bodyPr/>
                    <a:lstStyle/>
                    <a:p>
                      <a:r>
                        <a:rPr kumimoji="1" lang="ja-JP" altLang="en-US" sz="2000" b="1" dirty="0"/>
                        <a:t>適応バランスタイプ</a:t>
                      </a:r>
                    </a:p>
                  </a:txBody>
                  <a:tcPr/>
                </a:tc>
                <a:extLst>
                  <a:ext uri="{0D108BD9-81ED-4DB2-BD59-A6C34878D82A}">
                    <a16:rowId xmlns:a16="http://schemas.microsoft.com/office/drawing/2014/main" xmlns="" val="2365147790"/>
                  </a:ext>
                </a:extLst>
              </a:tr>
              <a:tr h="357637">
                <a:tc>
                  <a:txBody>
                    <a:bodyPr/>
                    <a:lstStyle/>
                    <a:p>
                      <a:pPr algn="ctr"/>
                      <a:r>
                        <a:rPr kumimoji="1" lang="ja-JP" altLang="en-US" sz="2000" b="1" dirty="0"/>
                        <a:t>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strike="noStrike" dirty="0">
                          <a:effectLst/>
                        </a:rPr>
                        <a:t>健康的な紳士淑女</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2232265404"/>
                  </a:ext>
                </a:extLst>
              </a:tr>
              <a:tr h="357637">
                <a:tc>
                  <a:txBody>
                    <a:bodyPr/>
                    <a:lstStyle/>
                    <a:p>
                      <a:pPr algn="ctr"/>
                      <a:r>
                        <a:rPr kumimoji="1" lang="ja-JP" altLang="en-US" sz="2000" b="1" dirty="0"/>
                        <a:t>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strike="noStrike" dirty="0">
                          <a:effectLst/>
                        </a:rPr>
                        <a:t>悩み多き気配り人</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3878450591"/>
                  </a:ext>
                </a:extLst>
              </a:tr>
              <a:tr h="357637">
                <a:tc>
                  <a:txBody>
                    <a:bodyPr/>
                    <a:lstStyle/>
                    <a:p>
                      <a:pPr algn="ctr"/>
                      <a:r>
                        <a:rPr kumimoji="1" lang="ja-JP" altLang="en-US" sz="2000" b="1" dirty="0"/>
                        <a:t>③</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strike="noStrike" dirty="0">
                          <a:effectLst/>
                        </a:rPr>
                        <a:t>ちょっと困ったトラブルメーカー</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2949617491"/>
                  </a:ext>
                </a:extLst>
              </a:tr>
              <a:tr h="357637">
                <a:tc>
                  <a:txBody>
                    <a:bodyPr/>
                    <a:lstStyle/>
                    <a:p>
                      <a:pPr algn="ctr"/>
                      <a:r>
                        <a:rPr kumimoji="1" lang="ja-JP" altLang="en-US" sz="2000" b="1" dirty="0"/>
                        <a:t>④</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strike="noStrike" dirty="0">
                          <a:effectLst/>
                        </a:rPr>
                        <a:t>孤高・苦悩の哲学者</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1632278501"/>
                  </a:ext>
                </a:extLst>
              </a:tr>
            </a:tbl>
          </a:graphicData>
        </a:graphic>
      </p:graphicFrame>
      <p:graphicFrame>
        <p:nvGraphicFramePr>
          <p:cNvPr id="14" name="表 14">
            <a:extLst>
              <a:ext uri="{FF2B5EF4-FFF2-40B4-BE49-F238E27FC236}">
                <a16:creationId xmlns:a16="http://schemas.microsoft.com/office/drawing/2014/main" xmlns="" id="{B54D9E08-65D0-4481-9C52-9C2405B5B116}"/>
              </a:ext>
            </a:extLst>
          </p:cNvPr>
          <p:cNvGraphicFramePr>
            <a:graphicFrameLocks noGrp="1"/>
          </p:cNvGraphicFramePr>
          <p:nvPr>
            <p:extLst>
              <p:ext uri="{D42A27DB-BD31-4B8C-83A1-F6EECF244321}">
                <p14:modId xmlns:p14="http://schemas.microsoft.com/office/powerpoint/2010/main" val="1081847837"/>
              </p:ext>
            </p:extLst>
          </p:nvPr>
        </p:nvGraphicFramePr>
        <p:xfrm>
          <a:off x="169987" y="4131293"/>
          <a:ext cx="7030341" cy="1463040"/>
        </p:xfrm>
        <a:graphic>
          <a:graphicData uri="http://schemas.openxmlformats.org/drawingml/2006/table">
            <a:tbl>
              <a:tblPr firstRow="1" bandRow="1">
                <a:tableStyleId>{5C22544A-7EE6-4342-B048-85BDC9FD1C3A}</a:tableStyleId>
              </a:tblPr>
              <a:tblGrid>
                <a:gridCol w="770861">
                  <a:extLst>
                    <a:ext uri="{9D8B030D-6E8A-4147-A177-3AD203B41FA5}">
                      <a16:colId xmlns:a16="http://schemas.microsoft.com/office/drawing/2014/main" xmlns="" val="3589625119"/>
                    </a:ext>
                  </a:extLst>
                </a:gridCol>
                <a:gridCol w="6259480">
                  <a:extLst>
                    <a:ext uri="{9D8B030D-6E8A-4147-A177-3AD203B41FA5}">
                      <a16:colId xmlns:a16="http://schemas.microsoft.com/office/drawing/2014/main" xmlns="" val="3278449510"/>
                    </a:ext>
                  </a:extLst>
                </a:gridCol>
              </a:tblGrid>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u="none" strike="noStrike" dirty="0">
                          <a:solidFill>
                            <a:schemeClr val="tx1"/>
                          </a:solidFill>
                          <a:effectLst/>
                        </a:rPr>
                        <a:t>健康的な紳士淑女</a:t>
                      </a:r>
                      <a:endParaRPr lang="ja-JP" altLang="en-US" sz="18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p>
                      <a:endParaRPr kumimoji="1" lang="ja-JP" altLang="en-US" dirty="0">
                        <a:solidFill>
                          <a:schemeClr val="tx1"/>
                        </a:solidFill>
                      </a:endParaRP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u="none" strike="noStrike" dirty="0">
                          <a:solidFill>
                            <a:schemeClr val="tx1"/>
                          </a:solidFill>
                          <a:effectLst/>
                        </a:rPr>
                        <a:t>内面的に不安・葛藤・矛盾がなくメンタル面で健康である。周囲の環境への適応が良い理想的なタイプです。ただし、</a:t>
                      </a:r>
                      <a:r>
                        <a:rPr lang="ja-JP" altLang="en-US" sz="1800" u="none" strike="noStrike" dirty="0">
                          <a:solidFill>
                            <a:srgbClr val="FF0000"/>
                          </a:solidFill>
                          <a:effectLst/>
                        </a:rPr>
                        <a:t>潜在能力以下の仕事</a:t>
                      </a:r>
                      <a:r>
                        <a:rPr lang="ja-JP" altLang="en-US" sz="1800" u="none" strike="noStrike" dirty="0">
                          <a:solidFill>
                            <a:schemeClr val="tx1"/>
                          </a:solidFill>
                          <a:effectLst/>
                        </a:rPr>
                        <a:t>や、</a:t>
                      </a:r>
                      <a:r>
                        <a:rPr lang="ja-JP" altLang="en-US" sz="1800" u="none" strike="noStrike" dirty="0">
                          <a:solidFill>
                            <a:srgbClr val="FF0000"/>
                          </a:solidFill>
                          <a:effectLst/>
                        </a:rPr>
                        <a:t>成熟度の低い仕事</a:t>
                      </a:r>
                      <a:r>
                        <a:rPr lang="ja-JP" altLang="en-US" sz="1800" u="none" strike="noStrike" dirty="0">
                          <a:solidFill>
                            <a:schemeClr val="tx1"/>
                          </a:solidFill>
                          <a:effectLst/>
                        </a:rPr>
                        <a:t>しか与えられない場合、新天地を求めて</a:t>
                      </a:r>
                      <a:r>
                        <a:rPr lang="ja-JP" altLang="en-US" sz="1800" u="none" strike="noStrike" dirty="0">
                          <a:solidFill>
                            <a:srgbClr val="FF0000"/>
                          </a:solidFill>
                          <a:effectLst/>
                        </a:rPr>
                        <a:t>転職するという行動</a:t>
                      </a:r>
                      <a:r>
                        <a:rPr lang="ja-JP" altLang="en-US" sz="1800" u="none" strike="noStrike" dirty="0">
                          <a:solidFill>
                            <a:schemeClr val="tx1"/>
                          </a:solidFill>
                          <a:effectLst/>
                        </a:rPr>
                        <a:t>に出る場合もあります。適切なキャリアアップや育成が重要になります</a:t>
                      </a:r>
                      <a:endParaRPr lang="ja-JP" altLang="en-US" sz="1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a:solidFill>
                      <a:schemeClr val="accent5">
                        <a:lumMod val="60000"/>
                        <a:lumOff val="40000"/>
                      </a:schemeClr>
                    </a:solidFill>
                  </a:tcPr>
                </a:tc>
                <a:extLst>
                  <a:ext uri="{0D108BD9-81ED-4DB2-BD59-A6C34878D82A}">
                    <a16:rowId xmlns:a16="http://schemas.microsoft.com/office/drawing/2014/main" xmlns="" val="1142658694"/>
                  </a:ext>
                </a:extLst>
              </a:tr>
            </a:tbl>
          </a:graphicData>
        </a:graphic>
      </p:graphicFrame>
      <p:sp>
        <p:nvSpPr>
          <p:cNvPr id="15" name="テキスト ボックス 14">
            <a:extLst>
              <a:ext uri="{FF2B5EF4-FFF2-40B4-BE49-F238E27FC236}">
                <a16:creationId xmlns:a16="http://schemas.microsoft.com/office/drawing/2014/main" xmlns="" id="{038D78BA-4345-45A5-8773-E1A5786A0B0B}"/>
              </a:ext>
            </a:extLst>
          </p:cNvPr>
          <p:cNvSpPr txBox="1"/>
          <p:nvPr/>
        </p:nvSpPr>
        <p:spPr>
          <a:xfrm>
            <a:off x="10213848" y="2070580"/>
            <a:ext cx="548640" cy="646331"/>
          </a:xfrm>
          <a:prstGeom prst="rect">
            <a:avLst/>
          </a:prstGeom>
          <a:noFill/>
        </p:spPr>
        <p:txBody>
          <a:bodyPr wrap="square" rtlCol="0">
            <a:spAutoFit/>
          </a:bodyPr>
          <a:lstStyle/>
          <a:p>
            <a:r>
              <a:rPr kumimoji="1" lang="ja-JP" altLang="en-US" sz="3600" b="1" dirty="0">
                <a:solidFill>
                  <a:srgbClr val="FF0000"/>
                </a:solidFill>
              </a:rPr>
              <a:t>①</a:t>
            </a:r>
          </a:p>
        </p:txBody>
      </p:sp>
      <p:sp>
        <p:nvSpPr>
          <p:cNvPr id="16" name="テキスト ボックス 15">
            <a:extLst>
              <a:ext uri="{FF2B5EF4-FFF2-40B4-BE49-F238E27FC236}">
                <a16:creationId xmlns:a16="http://schemas.microsoft.com/office/drawing/2014/main" xmlns="" id="{4C38585F-5296-47F8-8D3A-12D1634D8AD4}"/>
              </a:ext>
            </a:extLst>
          </p:cNvPr>
          <p:cNvSpPr txBox="1"/>
          <p:nvPr/>
        </p:nvSpPr>
        <p:spPr>
          <a:xfrm>
            <a:off x="10213848" y="3562908"/>
            <a:ext cx="548640" cy="646331"/>
          </a:xfrm>
          <a:prstGeom prst="rect">
            <a:avLst/>
          </a:prstGeom>
          <a:noFill/>
        </p:spPr>
        <p:txBody>
          <a:bodyPr wrap="square" rtlCol="0">
            <a:spAutoFit/>
          </a:bodyPr>
          <a:lstStyle/>
          <a:p>
            <a:r>
              <a:rPr lang="ja-JP" altLang="en-US" sz="3600" b="1" dirty="0">
                <a:solidFill>
                  <a:srgbClr val="FF0000"/>
                </a:solidFill>
              </a:rPr>
              <a:t>②</a:t>
            </a:r>
            <a:endParaRPr kumimoji="1" lang="ja-JP" altLang="en-US" sz="3600" b="1" dirty="0">
              <a:solidFill>
                <a:srgbClr val="FF0000"/>
              </a:solidFill>
            </a:endParaRPr>
          </a:p>
        </p:txBody>
      </p:sp>
      <p:sp>
        <p:nvSpPr>
          <p:cNvPr id="18" name="テキスト ボックス 17">
            <a:extLst>
              <a:ext uri="{FF2B5EF4-FFF2-40B4-BE49-F238E27FC236}">
                <a16:creationId xmlns:a16="http://schemas.microsoft.com/office/drawing/2014/main" xmlns="" id="{70F411C8-C1DA-466F-BDC5-21357E003B40}"/>
              </a:ext>
            </a:extLst>
          </p:cNvPr>
          <p:cNvSpPr txBox="1"/>
          <p:nvPr/>
        </p:nvSpPr>
        <p:spPr>
          <a:xfrm>
            <a:off x="8649789" y="2061708"/>
            <a:ext cx="548640" cy="646331"/>
          </a:xfrm>
          <a:prstGeom prst="rect">
            <a:avLst/>
          </a:prstGeom>
          <a:noFill/>
        </p:spPr>
        <p:txBody>
          <a:bodyPr wrap="square" rtlCol="0">
            <a:spAutoFit/>
          </a:bodyPr>
          <a:lstStyle/>
          <a:p>
            <a:r>
              <a:rPr kumimoji="1" lang="ja-JP" altLang="en-US" sz="3600" b="1" dirty="0">
                <a:solidFill>
                  <a:srgbClr val="FF0000"/>
                </a:solidFill>
              </a:rPr>
              <a:t>③</a:t>
            </a:r>
          </a:p>
        </p:txBody>
      </p:sp>
      <p:sp>
        <p:nvSpPr>
          <p:cNvPr id="19" name="テキスト ボックス 18">
            <a:extLst>
              <a:ext uri="{FF2B5EF4-FFF2-40B4-BE49-F238E27FC236}">
                <a16:creationId xmlns:a16="http://schemas.microsoft.com/office/drawing/2014/main" xmlns="" id="{5EE9AAE5-C20E-42C2-A1C2-3B9DACBAC8FB}"/>
              </a:ext>
            </a:extLst>
          </p:cNvPr>
          <p:cNvSpPr txBox="1"/>
          <p:nvPr/>
        </p:nvSpPr>
        <p:spPr>
          <a:xfrm>
            <a:off x="8737290" y="3536611"/>
            <a:ext cx="548640" cy="646331"/>
          </a:xfrm>
          <a:prstGeom prst="rect">
            <a:avLst/>
          </a:prstGeom>
          <a:noFill/>
        </p:spPr>
        <p:txBody>
          <a:bodyPr wrap="square" rtlCol="0">
            <a:spAutoFit/>
          </a:bodyPr>
          <a:lstStyle/>
          <a:p>
            <a:r>
              <a:rPr lang="ja-JP" altLang="en-US" sz="3600" b="1" dirty="0">
                <a:solidFill>
                  <a:srgbClr val="FF0000"/>
                </a:solidFill>
              </a:rPr>
              <a:t>④</a:t>
            </a:r>
            <a:endParaRPr kumimoji="1" lang="ja-JP" altLang="en-US" sz="3600" b="1" dirty="0">
              <a:solidFill>
                <a:srgbClr val="FF0000"/>
              </a:solidFill>
            </a:endParaRPr>
          </a:p>
        </p:txBody>
      </p:sp>
      <p:sp>
        <p:nvSpPr>
          <p:cNvPr id="20" name="テキスト ボックス 19">
            <a:extLst>
              <a:ext uri="{FF2B5EF4-FFF2-40B4-BE49-F238E27FC236}">
                <a16:creationId xmlns:a16="http://schemas.microsoft.com/office/drawing/2014/main" xmlns="" id="{1E00D0CB-99BA-4B8B-BC7C-E91E68259260}"/>
              </a:ext>
            </a:extLst>
          </p:cNvPr>
          <p:cNvSpPr txBox="1"/>
          <p:nvPr/>
        </p:nvSpPr>
        <p:spPr>
          <a:xfrm>
            <a:off x="179130" y="5671561"/>
            <a:ext cx="7021198" cy="830997"/>
          </a:xfrm>
          <a:prstGeom prst="rect">
            <a:avLst/>
          </a:prstGeom>
          <a:solidFill>
            <a:schemeClr val="accent2">
              <a:lumMod val="60000"/>
              <a:lumOff val="40000"/>
            </a:schemeClr>
          </a:solidFill>
          <a:ln>
            <a:solidFill>
              <a:schemeClr val="accent6">
                <a:lumMod val="75000"/>
              </a:schemeClr>
            </a:solidFill>
          </a:ln>
        </p:spPr>
        <p:txBody>
          <a:bodyPr wrap="square" rtlCol="0">
            <a:spAutoFit/>
          </a:bodyPr>
          <a:lstStyle/>
          <a:p>
            <a:r>
              <a:rPr lang="ja-JP" altLang="en-US" sz="2400" b="1" dirty="0"/>
              <a:t>組織内での</a:t>
            </a:r>
            <a:r>
              <a:rPr lang="ja-JP" altLang="en-US" sz="2400" b="1" dirty="0">
                <a:solidFill>
                  <a:srgbClr val="FF0000"/>
                </a:solidFill>
              </a:rPr>
              <a:t>「職務内容や質・立場」</a:t>
            </a:r>
            <a:r>
              <a:rPr lang="ja-JP" altLang="en-US" sz="2400" b="1" dirty="0"/>
              <a:t>などによりストレスを感じたり、感じなかったりする</a:t>
            </a:r>
            <a:endParaRPr kumimoji="1" lang="ja-JP" altLang="en-US" sz="2400" b="1" dirty="0"/>
          </a:p>
        </p:txBody>
      </p:sp>
    </p:spTree>
    <p:extLst>
      <p:ext uri="{BB962C8B-B14F-4D97-AF65-F5344CB8AC3E}">
        <p14:creationId xmlns:p14="http://schemas.microsoft.com/office/powerpoint/2010/main" val="1902975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503809" y="101829"/>
            <a:ext cx="10192308" cy="707886"/>
          </a:xfrm>
          <a:prstGeom prst="rect">
            <a:avLst/>
          </a:prstGeom>
          <a:noFill/>
        </p:spPr>
        <p:txBody>
          <a:bodyPr wrap="square" rtlCol="0">
            <a:spAutoFit/>
          </a:bodyPr>
          <a:lstStyle/>
          <a:p>
            <a:r>
              <a:rPr lang="en-US" altLang="ja-JP" sz="4000" b="1" dirty="0"/>
              <a:t>11</a:t>
            </a:r>
            <a:r>
              <a:rPr lang="ja-JP" altLang="en-US" sz="4000" b="1" dirty="0"/>
              <a:t>．職業興味レーダーチャート</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flipV="1">
            <a:off x="330926" y="6456459"/>
            <a:ext cx="11675544" cy="9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D62B1303-171F-4AEA-A8D0-6ACC2CE68E31}"/>
              </a:ext>
            </a:extLst>
          </p:cNvPr>
          <p:cNvPicPr>
            <a:picLocks noChangeAspect="1"/>
          </p:cNvPicPr>
          <p:nvPr/>
        </p:nvPicPr>
        <p:blipFill rotWithShape="1">
          <a:blip r:embed="rId3"/>
          <a:srcRect l="37394" t="27128" r="11202" b="26763"/>
          <a:stretch/>
        </p:blipFill>
        <p:spPr>
          <a:xfrm>
            <a:off x="487680" y="1168579"/>
            <a:ext cx="7036525" cy="3952057"/>
          </a:xfrm>
          <a:prstGeom prst="rect">
            <a:avLst/>
          </a:prstGeom>
        </p:spPr>
      </p:pic>
      <p:graphicFrame>
        <p:nvGraphicFramePr>
          <p:cNvPr id="9" name="表 9">
            <a:extLst>
              <a:ext uri="{FF2B5EF4-FFF2-40B4-BE49-F238E27FC236}">
                <a16:creationId xmlns:a16="http://schemas.microsoft.com/office/drawing/2014/main" xmlns="" id="{BE7B39E9-BB44-4C91-AB33-BB356DAE41CF}"/>
              </a:ext>
            </a:extLst>
          </p:cNvPr>
          <p:cNvGraphicFramePr>
            <a:graphicFrameLocks noGrp="1"/>
          </p:cNvGraphicFramePr>
          <p:nvPr>
            <p:extLst>
              <p:ext uri="{D42A27DB-BD31-4B8C-83A1-F6EECF244321}">
                <p14:modId xmlns:p14="http://schemas.microsoft.com/office/powerpoint/2010/main" val="3647650137"/>
              </p:ext>
            </p:extLst>
          </p:nvPr>
        </p:nvGraphicFramePr>
        <p:xfrm>
          <a:off x="7607808" y="878246"/>
          <a:ext cx="3621024" cy="3169920"/>
        </p:xfrm>
        <a:graphic>
          <a:graphicData uri="http://schemas.openxmlformats.org/drawingml/2006/table">
            <a:tbl>
              <a:tblPr firstRow="1" bandRow="1">
                <a:tableStyleId>{5C22544A-7EE6-4342-B048-85BDC9FD1C3A}</a:tableStyleId>
              </a:tblPr>
              <a:tblGrid>
                <a:gridCol w="3621024">
                  <a:extLst>
                    <a:ext uri="{9D8B030D-6E8A-4147-A177-3AD203B41FA5}">
                      <a16:colId xmlns:a16="http://schemas.microsoft.com/office/drawing/2014/main" xmlns="" val="2404915375"/>
                    </a:ext>
                  </a:extLst>
                </a:gridCol>
              </a:tblGrid>
              <a:tr h="384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strike="noStrike" dirty="0">
                          <a:effectLst/>
                        </a:rPr>
                        <a:t>パーソナリティ・タイプ</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1526433454"/>
                  </a:ext>
                </a:extLst>
              </a:tr>
              <a:tr h="384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u="none" strike="noStrike" dirty="0">
                          <a:effectLst/>
                        </a:rPr>
                        <a:t>現実的職業興味</a:t>
                      </a:r>
                      <a:endParaRPr lang="zh-TW" altLang="en-US" sz="2000" b="1" i="0" u="none" strike="noStrike" dirty="0">
                        <a:effectLst/>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3978731820"/>
                  </a:ext>
                </a:extLst>
              </a:tr>
              <a:tr h="384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u="none" strike="noStrike" dirty="0">
                          <a:effectLst/>
                          <a:latin typeface="+mn-lt"/>
                        </a:rPr>
                        <a:t>研究的職業興味</a:t>
                      </a:r>
                      <a:endParaRPr lang="zh-TW" altLang="en-US" sz="2000" b="1" i="0" u="none" strike="noStrike" dirty="0">
                        <a:effectLst/>
                        <a:latin typeface="+mn-lt"/>
                        <a:ea typeface="ＭＳ Ｐゴシック" panose="020B0600070205080204" pitchFamily="50" charset="-128"/>
                      </a:endParaRPr>
                    </a:p>
                  </a:txBody>
                  <a:tcPr/>
                </a:tc>
                <a:extLst>
                  <a:ext uri="{0D108BD9-81ED-4DB2-BD59-A6C34878D82A}">
                    <a16:rowId xmlns:a16="http://schemas.microsoft.com/office/drawing/2014/main" xmlns="" val="1795878989"/>
                  </a:ext>
                </a:extLst>
              </a:tr>
              <a:tr h="384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u="none" strike="noStrike" dirty="0">
                          <a:effectLst/>
                        </a:rPr>
                        <a:t>芸術的職業興味</a:t>
                      </a:r>
                      <a:endParaRPr lang="zh-TW" altLang="en-US" sz="2000" b="1" i="0" u="none" strike="noStrike" dirty="0">
                        <a:effectLst/>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3023886542"/>
                  </a:ext>
                </a:extLst>
              </a:tr>
              <a:tr h="384154">
                <a:tc>
                  <a:txBody>
                    <a:bodyPr/>
                    <a:lstStyle/>
                    <a:p>
                      <a:pPr algn="ctr"/>
                      <a:r>
                        <a:rPr kumimoji="1" lang="ja-JP" altLang="en-US" sz="2000" b="1" dirty="0"/>
                        <a:t>社会的職業興味</a:t>
                      </a:r>
                    </a:p>
                  </a:txBody>
                  <a:tcPr/>
                </a:tc>
                <a:extLst>
                  <a:ext uri="{0D108BD9-81ED-4DB2-BD59-A6C34878D82A}">
                    <a16:rowId xmlns:a16="http://schemas.microsoft.com/office/drawing/2014/main" xmlns="" val="4125503822"/>
                  </a:ext>
                </a:extLst>
              </a:tr>
              <a:tr h="384154">
                <a:tc>
                  <a:txBody>
                    <a:bodyPr/>
                    <a:lstStyle/>
                    <a:p>
                      <a:pPr algn="ctr"/>
                      <a:r>
                        <a:rPr kumimoji="1" lang="ja-JP" altLang="en-US" sz="2000" b="1" dirty="0"/>
                        <a:t>企業的職業興味</a:t>
                      </a:r>
                    </a:p>
                  </a:txBody>
                  <a:tcPr/>
                </a:tc>
                <a:extLst>
                  <a:ext uri="{0D108BD9-81ED-4DB2-BD59-A6C34878D82A}">
                    <a16:rowId xmlns:a16="http://schemas.microsoft.com/office/drawing/2014/main" xmlns="" val="1104285177"/>
                  </a:ext>
                </a:extLst>
              </a:tr>
              <a:tr h="384154">
                <a:tc>
                  <a:txBody>
                    <a:bodyPr/>
                    <a:lstStyle/>
                    <a:p>
                      <a:pPr algn="ctr"/>
                      <a:r>
                        <a:rPr kumimoji="1" lang="ja-JP" altLang="en-US" sz="2000" b="1" dirty="0"/>
                        <a:t>慣習的職業興味</a:t>
                      </a:r>
                    </a:p>
                  </a:txBody>
                  <a:tcPr/>
                </a:tc>
                <a:extLst>
                  <a:ext uri="{0D108BD9-81ED-4DB2-BD59-A6C34878D82A}">
                    <a16:rowId xmlns:a16="http://schemas.microsoft.com/office/drawing/2014/main" xmlns="" val="3681454239"/>
                  </a:ext>
                </a:extLst>
              </a:tr>
              <a:tr h="384154">
                <a:tc>
                  <a:txBody>
                    <a:bodyPr/>
                    <a:lstStyle/>
                    <a:p>
                      <a:r>
                        <a:rPr kumimoji="1" lang="ja-JP" altLang="en-US" sz="2000" dirty="0"/>
                        <a:t>以上、</a:t>
                      </a:r>
                      <a:r>
                        <a:rPr kumimoji="1" lang="en-US" altLang="ja-JP" sz="2000" dirty="0"/>
                        <a:t>6</a:t>
                      </a:r>
                      <a:r>
                        <a:rPr kumimoji="1" lang="ja-JP" altLang="en-US" sz="2000" dirty="0"/>
                        <a:t>タイプ</a:t>
                      </a:r>
                    </a:p>
                  </a:txBody>
                  <a:tcPr/>
                </a:tc>
                <a:extLst>
                  <a:ext uri="{0D108BD9-81ED-4DB2-BD59-A6C34878D82A}">
                    <a16:rowId xmlns:a16="http://schemas.microsoft.com/office/drawing/2014/main" xmlns="" val="1860777915"/>
                  </a:ext>
                </a:extLst>
              </a:tr>
            </a:tbl>
          </a:graphicData>
        </a:graphic>
      </p:graphicFrame>
      <p:graphicFrame>
        <p:nvGraphicFramePr>
          <p:cNvPr id="10" name="表 10">
            <a:extLst>
              <a:ext uri="{FF2B5EF4-FFF2-40B4-BE49-F238E27FC236}">
                <a16:creationId xmlns:a16="http://schemas.microsoft.com/office/drawing/2014/main" xmlns="" id="{84E55F24-02BE-4CB9-AEA4-A9F55CD151DF}"/>
              </a:ext>
            </a:extLst>
          </p:cNvPr>
          <p:cNvGraphicFramePr>
            <a:graphicFrameLocks noGrp="1"/>
          </p:cNvGraphicFramePr>
          <p:nvPr>
            <p:extLst>
              <p:ext uri="{D42A27DB-BD31-4B8C-83A1-F6EECF244321}">
                <p14:modId xmlns:p14="http://schemas.microsoft.com/office/powerpoint/2010/main" val="2485407021"/>
              </p:ext>
            </p:extLst>
          </p:nvPr>
        </p:nvGraphicFramePr>
        <p:xfrm>
          <a:off x="4119154" y="4242205"/>
          <a:ext cx="7887316" cy="914400"/>
        </p:xfrm>
        <a:graphic>
          <a:graphicData uri="http://schemas.openxmlformats.org/drawingml/2006/table">
            <a:tbl>
              <a:tblPr firstRow="1" bandRow="1">
                <a:tableStyleId>{5C22544A-7EE6-4342-B048-85BDC9FD1C3A}</a:tableStyleId>
              </a:tblPr>
              <a:tblGrid>
                <a:gridCol w="1820092">
                  <a:extLst>
                    <a:ext uri="{9D8B030D-6E8A-4147-A177-3AD203B41FA5}">
                      <a16:colId xmlns:a16="http://schemas.microsoft.com/office/drawing/2014/main" xmlns="" val="1243439269"/>
                    </a:ext>
                  </a:extLst>
                </a:gridCol>
                <a:gridCol w="6067224">
                  <a:extLst>
                    <a:ext uri="{9D8B030D-6E8A-4147-A177-3AD203B41FA5}">
                      <a16:colId xmlns:a16="http://schemas.microsoft.com/office/drawing/2014/main" xmlns="" val="216859868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u="none" strike="noStrike" dirty="0">
                          <a:effectLst/>
                        </a:rPr>
                        <a:t>現実的職業興味</a:t>
                      </a:r>
                      <a:endParaRPr lang="zh-TW" altLang="en-US" sz="1800" b="1" i="0" u="none" strike="noStrike" dirty="0">
                        <a:effectLst/>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u="none" strike="noStrike" dirty="0">
                          <a:effectLst/>
                        </a:rPr>
                        <a:t>機械やモノを対象とする、具体的で実際的な仕事や活動に対する興味の強さを表す指標。具体的には、生産・生産管理・品質管理・物流などの職種への興味を表す</a:t>
                      </a:r>
                      <a:endParaRPr lang="ja-JP" altLang="en-US" sz="1800" b="0" i="0" u="none" strike="noStrike" dirty="0">
                        <a:effectLst/>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1504543662"/>
                  </a:ext>
                </a:extLst>
              </a:tr>
            </a:tbl>
          </a:graphicData>
        </a:graphic>
      </p:graphicFrame>
      <p:sp>
        <p:nvSpPr>
          <p:cNvPr id="11" name="テキスト ボックス 10">
            <a:extLst>
              <a:ext uri="{FF2B5EF4-FFF2-40B4-BE49-F238E27FC236}">
                <a16:creationId xmlns:a16="http://schemas.microsoft.com/office/drawing/2014/main" xmlns="" id="{E6087406-1F5E-4478-9B0A-A2367A3C45A3}"/>
              </a:ext>
            </a:extLst>
          </p:cNvPr>
          <p:cNvSpPr txBox="1"/>
          <p:nvPr/>
        </p:nvSpPr>
        <p:spPr>
          <a:xfrm>
            <a:off x="400594" y="5193065"/>
            <a:ext cx="11605876" cy="1200329"/>
          </a:xfrm>
          <a:prstGeom prst="rect">
            <a:avLst/>
          </a:prstGeom>
          <a:solidFill>
            <a:schemeClr val="accent2">
              <a:lumMod val="60000"/>
              <a:lumOff val="40000"/>
            </a:schemeClr>
          </a:solidFill>
          <a:ln>
            <a:solidFill>
              <a:schemeClr val="accent6">
                <a:lumMod val="75000"/>
              </a:schemeClr>
            </a:solidFill>
          </a:ln>
        </p:spPr>
        <p:txBody>
          <a:bodyPr wrap="square" rtlCol="0">
            <a:spAutoFit/>
          </a:bodyPr>
          <a:lstStyle/>
          <a:p>
            <a:r>
              <a:rPr kumimoji="1" lang="ja-JP" altLang="en-US" sz="2400" b="1" dirty="0"/>
              <a:t>職業興味は、レーダーチャートで</a:t>
            </a:r>
            <a:r>
              <a:rPr kumimoji="1" lang="ja-JP" altLang="en-US" sz="2400" b="1" dirty="0">
                <a:solidFill>
                  <a:srgbClr val="FF0000"/>
                </a:solidFill>
              </a:rPr>
              <a:t>「可視化」</a:t>
            </a:r>
            <a:r>
              <a:rPr kumimoji="1" lang="ja-JP" altLang="en-US" sz="2400" b="1" dirty="0"/>
              <a:t>が可能です。興味の無い職業分類を与えることにより、ストレスを感じます。興味のある職業であれば、ストレスを感じません</a:t>
            </a:r>
          </a:p>
        </p:txBody>
      </p:sp>
      <p:sp>
        <p:nvSpPr>
          <p:cNvPr id="15" name="テキスト ボックス 14">
            <a:extLst>
              <a:ext uri="{FF2B5EF4-FFF2-40B4-BE49-F238E27FC236}">
                <a16:creationId xmlns:a16="http://schemas.microsoft.com/office/drawing/2014/main" xmlns="" id="{2BB91956-99E1-4E0F-946D-95C46E192625}"/>
              </a:ext>
            </a:extLst>
          </p:cNvPr>
          <p:cNvSpPr txBox="1"/>
          <p:nvPr/>
        </p:nvSpPr>
        <p:spPr>
          <a:xfrm>
            <a:off x="7927375" y="6528888"/>
            <a:ext cx="4079095"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spTree>
    <p:extLst>
      <p:ext uri="{BB962C8B-B14F-4D97-AF65-F5344CB8AC3E}">
        <p14:creationId xmlns:p14="http://schemas.microsoft.com/office/powerpoint/2010/main" val="80194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712627" y="38976"/>
            <a:ext cx="4792487" cy="707886"/>
          </a:xfrm>
          <a:prstGeom prst="rect">
            <a:avLst/>
          </a:prstGeom>
          <a:noFill/>
        </p:spPr>
        <p:txBody>
          <a:bodyPr wrap="square" rtlCol="0">
            <a:spAutoFit/>
          </a:bodyPr>
          <a:lstStyle/>
          <a:p>
            <a:r>
              <a:rPr lang="en-US" altLang="ja-JP" sz="4000" b="1" dirty="0"/>
              <a:t>12</a:t>
            </a:r>
            <a:r>
              <a:rPr lang="ja-JP" altLang="en-US" sz="4000" b="1" dirty="0"/>
              <a:t>．職業興味</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a:off x="288235" y="6456459"/>
            <a:ext cx="117182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0B8B5342-D887-494E-B582-A3D0DC635FB6}"/>
              </a:ext>
            </a:extLst>
          </p:cNvPr>
          <p:cNvPicPr>
            <a:picLocks noChangeAspect="1"/>
          </p:cNvPicPr>
          <p:nvPr/>
        </p:nvPicPr>
        <p:blipFill rotWithShape="1">
          <a:blip r:embed="rId3"/>
          <a:srcRect l="37706" t="46386" r="10422" b="18987"/>
          <a:stretch/>
        </p:blipFill>
        <p:spPr>
          <a:xfrm>
            <a:off x="1496299" y="865615"/>
            <a:ext cx="6959724" cy="2854325"/>
          </a:xfrm>
          <a:prstGeom prst="rect">
            <a:avLst/>
          </a:prstGeom>
        </p:spPr>
      </p:pic>
      <p:graphicFrame>
        <p:nvGraphicFramePr>
          <p:cNvPr id="2" name="表 1">
            <a:extLst>
              <a:ext uri="{FF2B5EF4-FFF2-40B4-BE49-F238E27FC236}">
                <a16:creationId xmlns:a16="http://schemas.microsoft.com/office/drawing/2014/main" xmlns="" id="{2EDE9349-0BAD-45F1-995A-A41B30D65205}"/>
              </a:ext>
            </a:extLst>
          </p:cNvPr>
          <p:cNvGraphicFramePr>
            <a:graphicFrameLocks noGrp="1"/>
          </p:cNvGraphicFramePr>
          <p:nvPr>
            <p:extLst>
              <p:ext uri="{D42A27DB-BD31-4B8C-83A1-F6EECF244321}">
                <p14:modId xmlns:p14="http://schemas.microsoft.com/office/powerpoint/2010/main" val="1063195958"/>
              </p:ext>
            </p:extLst>
          </p:nvPr>
        </p:nvGraphicFramePr>
        <p:xfrm>
          <a:off x="543723" y="3641559"/>
          <a:ext cx="10089448" cy="2178050"/>
        </p:xfrm>
        <a:graphic>
          <a:graphicData uri="http://schemas.openxmlformats.org/drawingml/2006/table">
            <a:tbl>
              <a:tblPr>
                <a:tableStyleId>{5C22544A-7EE6-4342-B048-85BDC9FD1C3A}</a:tableStyleId>
              </a:tblPr>
              <a:tblGrid>
                <a:gridCol w="2242176">
                  <a:extLst>
                    <a:ext uri="{9D8B030D-6E8A-4147-A177-3AD203B41FA5}">
                      <a16:colId xmlns:a16="http://schemas.microsoft.com/office/drawing/2014/main" xmlns="" val="97883567"/>
                    </a:ext>
                  </a:extLst>
                </a:gridCol>
                <a:gridCol w="7847272">
                  <a:extLst>
                    <a:ext uri="{9D8B030D-6E8A-4147-A177-3AD203B41FA5}">
                      <a16:colId xmlns:a16="http://schemas.microsoft.com/office/drawing/2014/main" xmlns="" val="3587261151"/>
                    </a:ext>
                  </a:extLst>
                </a:gridCol>
              </a:tblGrid>
              <a:tr h="73306">
                <a:tc>
                  <a:txBody>
                    <a:bodyPr/>
                    <a:lstStyle/>
                    <a:p>
                      <a:pPr algn="ctr" fontAlgn="ctr"/>
                      <a:r>
                        <a:rPr lang="ja-JP" altLang="en-US" sz="2000" b="1" i="0" u="none" strike="noStrike" dirty="0">
                          <a:effectLst/>
                          <a:latin typeface="+mn-ea"/>
                          <a:ea typeface="+mn-ea"/>
                        </a:rPr>
                        <a:t>職業興味</a:t>
                      </a:r>
                    </a:p>
                  </a:txBody>
                  <a:tcPr marL="6350" marR="6350" marT="6350" marB="0" anchor="ctr"/>
                </a:tc>
                <a:tc>
                  <a:txBody>
                    <a:bodyPr/>
                    <a:lstStyle/>
                    <a:p>
                      <a:pPr algn="ctr" fontAlgn="b"/>
                      <a:r>
                        <a:rPr lang="ja-JP" altLang="en-US" sz="1800" b="1" u="none" strike="noStrike" dirty="0">
                          <a:effectLst/>
                          <a:latin typeface="+mn-ea"/>
                          <a:ea typeface="+mn-ea"/>
                        </a:rPr>
                        <a:t>説明</a:t>
                      </a:r>
                      <a:endParaRPr lang="ja-JP" altLang="en-US" sz="1800" b="1" i="0" u="none" strike="noStrike" dirty="0">
                        <a:effectLst/>
                        <a:latin typeface="+mn-ea"/>
                        <a:ea typeface="+mn-ea"/>
                      </a:endParaRPr>
                    </a:p>
                  </a:txBody>
                  <a:tcPr marL="6350" marR="6350" marT="6350" marB="0" anchor="b"/>
                </a:tc>
                <a:extLst>
                  <a:ext uri="{0D108BD9-81ED-4DB2-BD59-A6C34878D82A}">
                    <a16:rowId xmlns:a16="http://schemas.microsoft.com/office/drawing/2014/main" xmlns="" val="388510122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u="none" strike="noStrike" dirty="0">
                          <a:effectLst/>
                        </a:rPr>
                        <a:t>現実的職業興味</a:t>
                      </a:r>
                      <a:endParaRPr lang="zh-TW"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1800" b="1" u="none" strike="noStrike" dirty="0">
                          <a:effectLst/>
                          <a:latin typeface="+mn-ea"/>
                          <a:ea typeface="+mn-ea"/>
                        </a:rPr>
                        <a:t>生産・生産管理・品質管理・物流などの職種への興味を表す</a:t>
                      </a:r>
                      <a:endParaRPr lang="ja-JP" altLang="en-US" sz="1800" b="1" i="0" u="none" strike="noStrike" dirty="0">
                        <a:effectLst/>
                        <a:latin typeface="+mn-ea"/>
                        <a:ea typeface="+mn-ea"/>
                      </a:endParaRPr>
                    </a:p>
                  </a:txBody>
                  <a:tcPr marL="6350" marR="6350" marT="6350" marB="0"/>
                </a:tc>
                <a:extLst>
                  <a:ext uri="{0D108BD9-81ED-4DB2-BD59-A6C34878D82A}">
                    <a16:rowId xmlns:a16="http://schemas.microsoft.com/office/drawing/2014/main" xmlns="" val="4092412175"/>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u="none" strike="noStrike" dirty="0">
                          <a:effectLst/>
                          <a:latin typeface="+mn-lt"/>
                        </a:rPr>
                        <a:t>研究的職業興味</a:t>
                      </a:r>
                      <a:endParaRPr lang="zh-TW" altLang="en-US" sz="2000" b="1" i="0" u="none" strike="noStrike" dirty="0">
                        <a:effectLst/>
                        <a:latin typeface="+mn-lt"/>
                        <a:ea typeface="ＭＳ Ｐゴシック" panose="020B0600070205080204" pitchFamily="50" charset="-128"/>
                      </a:endParaRPr>
                    </a:p>
                  </a:txBody>
                  <a:tcPr marL="6350" marR="6350" marT="6350" marB="0" anchor="ctr"/>
                </a:tc>
                <a:tc>
                  <a:txBody>
                    <a:bodyPr/>
                    <a:lstStyle/>
                    <a:p>
                      <a:pPr algn="l" fontAlgn="t"/>
                      <a:r>
                        <a:rPr lang="ja-JP" altLang="en-US" sz="1800" b="1" u="none" strike="noStrike" dirty="0">
                          <a:effectLst/>
                          <a:latin typeface="+mn-ea"/>
                          <a:ea typeface="+mn-ea"/>
                        </a:rPr>
                        <a:t>研究・開発・調査・実験などの職種への興味を表す</a:t>
                      </a:r>
                      <a:endParaRPr lang="ja-JP" altLang="en-US" sz="1800" b="1" i="0" u="none" strike="noStrike" dirty="0">
                        <a:effectLst/>
                        <a:latin typeface="+mn-ea"/>
                        <a:ea typeface="+mn-ea"/>
                      </a:endParaRPr>
                    </a:p>
                  </a:txBody>
                  <a:tcPr marL="6350" marR="6350" marT="6350" marB="0"/>
                </a:tc>
                <a:extLst>
                  <a:ext uri="{0D108BD9-81ED-4DB2-BD59-A6C34878D82A}">
                    <a16:rowId xmlns:a16="http://schemas.microsoft.com/office/drawing/2014/main" xmlns="" val="222376654"/>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u="none" strike="noStrike" dirty="0">
                          <a:effectLst/>
                        </a:rPr>
                        <a:t>芸術的職業興味</a:t>
                      </a:r>
                      <a:endParaRPr lang="zh-TW"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1800" b="1" u="none" strike="noStrike" dirty="0">
                          <a:effectLst/>
                          <a:latin typeface="+mn-ea"/>
                          <a:ea typeface="+mn-ea"/>
                        </a:rPr>
                        <a:t>デザイン・意匠・設計・商品企画・商品開発などの職種への興味を表す</a:t>
                      </a:r>
                      <a:endParaRPr lang="ja-JP" altLang="en-US" sz="1800" b="1" i="0" u="none" strike="noStrike" dirty="0">
                        <a:effectLst/>
                        <a:latin typeface="+mn-ea"/>
                        <a:ea typeface="+mn-ea"/>
                      </a:endParaRPr>
                    </a:p>
                  </a:txBody>
                  <a:tcPr marL="6350" marR="6350" marT="6350" marB="0"/>
                </a:tc>
                <a:extLst>
                  <a:ext uri="{0D108BD9-81ED-4DB2-BD59-A6C34878D82A}">
                    <a16:rowId xmlns:a16="http://schemas.microsoft.com/office/drawing/2014/main" xmlns="" val="1879154992"/>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b="1" dirty="0"/>
                        <a:t>社会的職業興味</a:t>
                      </a:r>
                    </a:p>
                  </a:txBody>
                  <a:tcPr marL="6350" marR="6350" marT="6350" marB="0" anchor="ctr"/>
                </a:tc>
                <a:tc>
                  <a:txBody>
                    <a:bodyPr/>
                    <a:lstStyle/>
                    <a:p>
                      <a:pPr algn="l" fontAlgn="t"/>
                      <a:r>
                        <a:rPr lang="ja-JP" altLang="en-US" sz="1800" b="1" u="none" strike="noStrike" dirty="0">
                          <a:effectLst/>
                          <a:latin typeface="+mn-ea"/>
                          <a:ea typeface="+mn-ea"/>
                        </a:rPr>
                        <a:t>教育・サービス・接客・ケア・サポートなどの職種への興味を表す</a:t>
                      </a:r>
                      <a:endParaRPr lang="ja-JP" altLang="en-US" sz="1800" b="1" i="0" u="none" strike="noStrike" dirty="0">
                        <a:effectLst/>
                        <a:latin typeface="+mn-ea"/>
                        <a:ea typeface="+mn-ea"/>
                      </a:endParaRPr>
                    </a:p>
                  </a:txBody>
                  <a:tcPr marL="6350" marR="6350" marT="6350" marB="0"/>
                </a:tc>
                <a:extLst>
                  <a:ext uri="{0D108BD9-81ED-4DB2-BD59-A6C34878D82A}">
                    <a16:rowId xmlns:a16="http://schemas.microsoft.com/office/drawing/2014/main" xmlns="" val="3246495694"/>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b="1" dirty="0"/>
                        <a:t>企業的職業興味</a:t>
                      </a:r>
                    </a:p>
                  </a:txBody>
                  <a:tcPr marL="6350" marR="6350" marT="6350" marB="0" anchor="ctr"/>
                </a:tc>
                <a:tc>
                  <a:txBody>
                    <a:bodyPr/>
                    <a:lstStyle/>
                    <a:p>
                      <a:pPr algn="l" fontAlgn="t"/>
                      <a:r>
                        <a:rPr lang="ja-JP" altLang="en-US" sz="1800" b="1" u="none" strike="noStrike" dirty="0">
                          <a:effectLst/>
                          <a:latin typeface="+mn-ea"/>
                          <a:ea typeface="+mn-ea"/>
                        </a:rPr>
                        <a:t>経営企画・投資・交渉・マーケティング、などの職種への興味を表す</a:t>
                      </a:r>
                      <a:endParaRPr lang="ja-JP" altLang="en-US" sz="1800" b="1" i="0" u="none" strike="noStrike" dirty="0">
                        <a:effectLst/>
                        <a:latin typeface="+mn-ea"/>
                        <a:ea typeface="+mn-ea"/>
                      </a:endParaRPr>
                    </a:p>
                  </a:txBody>
                  <a:tcPr marL="6350" marR="6350" marT="6350" marB="0"/>
                </a:tc>
                <a:extLst>
                  <a:ext uri="{0D108BD9-81ED-4DB2-BD59-A6C34878D82A}">
                    <a16:rowId xmlns:a16="http://schemas.microsoft.com/office/drawing/2014/main" xmlns="" val="199304048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b="1" dirty="0"/>
                        <a:t>慣習的職業興味</a:t>
                      </a:r>
                    </a:p>
                  </a:txBody>
                  <a:tcPr marL="6350" marR="6350" marT="6350" marB="0" anchor="ctr"/>
                </a:tc>
                <a:tc>
                  <a:txBody>
                    <a:bodyPr/>
                    <a:lstStyle/>
                    <a:p>
                      <a:pPr algn="l" fontAlgn="t"/>
                      <a:r>
                        <a:rPr lang="ja-JP" altLang="en-US" sz="1800" b="1" u="none" strike="noStrike" dirty="0">
                          <a:effectLst/>
                          <a:latin typeface="+mn-ea"/>
                          <a:ea typeface="+mn-ea"/>
                        </a:rPr>
                        <a:t>会計・法務・財務・データ処理などの職種への興味を表す</a:t>
                      </a:r>
                      <a:endParaRPr lang="ja-JP" altLang="en-US" sz="1800" b="1" i="0" u="none" strike="noStrike" dirty="0">
                        <a:effectLst/>
                        <a:latin typeface="+mn-ea"/>
                        <a:ea typeface="+mn-ea"/>
                      </a:endParaRPr>
                    </a:p>
                  </a:txBody>
                  <a:tcPr marL="6350" marR="6350" marT="6350" marB="0"/>
                </a:tc>
                <a:extLst>
                  <a:ext uri="{0D108BD9-81ED-4DB2-BD59-A6C34878D82A}">
                    <a16:rowId xmlns:a16="http://schemas.microsoft.com/office/drawing/2014/main" xmlns="" val="3591522644"/>
                  </a:ext>
                </a:extLst>
              </a:tr>
            </a:tbl>
          </a:graphicData>
        </a:graphic>
      </p:graphicFrame>
      <p:pic>
        <p:nvPicPr>
          <p:cNvPr id="13" name="図 12" descr="アイコン&#10;&#10;中程度の精度で自動的に生成された説明">
            <a:extLst>
              <a:ext uri="{FF2B5EF4-FFF2-40B4-BE49-F238E27FC236}">
                <a16:creationId xmlns:a16="http://schemas.microsoft.com/office/drawing/2014/main" xmlns="" id="{975F8165-3819-49A4-9F63-CBECCC98658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890812" y="1183663"/>
            <a:ext cx="2814242" cy="2178045"/>
          </a:xfrm>
          <a:prstGeom prst="rect">
            <a:avLst/>
          </a:prstGeom>
        </p:spPr>
      </p:pic>
      <p:sp>
        <p:nvSpPr>
          <p:cNvPr id="14" name="テキスト ボックス 13">
            <a:extLst>
              <a:ext uri="{FF2B5EF4-FFF2-40B4-BE49-F238E27FC236}">
                <a16:creationId xmlns:a16="http://schemas.microsoft.com/office/drawing/2014/main" xmlns="" id="{4B45A9A4-3934-4384-B464-48584C0DBEC0}"/>
              </a:ext>
            </a:extLst>
          </p:cNvPr>
          <p:cNvSpPr txBox="1"/>
          <p:nvPr/>
        </p:nvSpPr>
        <p:spPr>
          <a:xfrm>
            <a:off x="487463" y="5913211"/>
            <a:ext cx="11131380" cy="461665"/>
          </a:xfrm>
          <a:prstGeom prst="rect">
            <a:avLst/>
          </a:prstGeom>
          <a:solidFill>
            <a:schemeClr val="accent2">
              <a:lumMod val="60000"/>
              <a:lumOff val="40000"/>
            </a:schemeClr>
          </a:solidFill>
          <a:ln>
            <a:solidFill>
              <a:schemeClr val="accent6">
                <a:lumMod val="75000"/>
              </a:schemeClr>
            </a:solidFill>
          </a:ln>
        </p:spPr>
        <p:txBody>
          <a:bodyPr wrap="square" rtlCol="0">
            <a:spAutoFit/>
          </a:bodyPr>
          <a:lstStyle/>
          <a:p>
            <a:pPr algn="ctr"/>
            <a:r>
              <a:rPr lang="ja-JP" altLang="en-US" sz="2400" b="1" dirty="0">
                <a:solidFill>
                  <a:srgbClr val="FF0000"/>
                </a:solidFill>
              </a:rPr>
              <a:t>適性（興味）のある職種</a:t>
            </a:r>
            <a:r>
              <a:rPr lang="ja-JP" altLang="en-US" sz="2400" b="1" dirty="0"/>
              <a:t>に就けるかどうかで、ストレス度合いは変わる</a:t>
            </a:r>
            <a:endParaRPr kumimoji="1" lang="ja-JP" altLang="en-US" sz="2400" b="1" dirty="0"/>
          </a:p>
        </p:txBody>
      </p:sp>
    </p:spTree>
    <p:extLst>
      <p:ext uri="{BB962C8B-B14F-4D97-AF65-F5344CB8AC3E}">
        <p14:creationId xmlns:p14="http://schemas.microsoft.com/office/powerpoint/2010/main" val="67273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cxnSp>
        <p:nvCxnSpPr>
          <p:cNvPr id="5" name="直線コネクタ 4">
            <a:extLst>
              <a:ext uri="{FF2B5EF4-FFF2-40B4-BE49-F238E27FC236}">
                <a16:creationId xmlns:a16="http://schemas.microsoft.com/office/drawing/2014/main" xmlns="" id="{83136317-E740-417D-8C73-A8F4B1ED8DF1}"/>
              </a:ext>
            </a:extLst>
          </p:cNvPr>
          <p:cNvCxnSpPr/>
          <p:nvPr/>
        </p:nvCxnSpPr>
        <p:spPr>
          <a:xfrm>
            <a:off x="326003" y="6392849"/>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CEFE1071-B757-4B08-B28A-B49415D629FD}"/>
              </a:ext>
            </a:extLst>
          </p:cNvPr>
          <p:cNvPicPr>
            <a:picLocks noChangeAspect="1"/>
          </p:cNvPicPr>
          <p:nvPr/>
        </p:nvPicPr>
        <p:blipFill rotWithShape="1">
          <a:blip r:embed="rId3"/>
          <a:srcRect l="5260" t="32776" r="10525" b="44077"/>
          <a:stretch/>
        </p:blipFill>
        <p:spPr>
          <a:xfrm>
            <a:off x="1386972" y="907500"/>
            <a:ext cx="10985258" cy="2175181"/>
          </a:xfrm>
          <a:prstGeom prst="rect">
            <a:avLst/>
          </a:prstGeom>
        </p:spPr>
      </p:pic>
      <p:sp>
        <p:nvSpPr>
          <p:cNvPr id="2" name="テキスト ボックス 1">
            <a:extLst>
              <a:ext uri="{FF2B5EF4-FFF2-40B4-BE49-F238E27FC236}">
                <a16:creationId xmlns:a16="http://schemas.microsoft.com/office/drawing/2014/main" xmlns="" id="{972B8484-3B4B-48C8-9B9C-EEA7C4D37ED7}"/>
              </a:ext>
            </a:extLst>
          </p:cNvPr>
          <p:cNvSpPr txBox="1"/>
          <p:nvPr/>
        </p:nvSpPr>
        <p:spPr>
          <a:xfrm>
            <a:off x="1520688" y="120379"/>
            <a:ext cx="3849131" cy="707886"/>
          </a:xfrm>
          <a:prstGeom prst="rect">
            <a:avLst/>
          </a:prstGeom>
          <a:noFill/>
        </p:spPr>
        <p:txBody>
          <a:bodyPr wrap="none" rtlCol="0">
            <a:spAutoFit/>
          </a:bodyPr>
          <a:lstStyle/>
          <a:p>
            <a:r>
              <a:rPr kumimoji="1" lang="en-US" altLang="ja-JP" sz="4000" b="1" dirty="0"/>
              <a:t>13</a:t>
            </a:r>
            <a:r>
              <a:rPr kumimoji="1" lang="ja-JP" altLang="en-US" sz="4000" b="1" dirty="0"/>
              <a:t>．人間関係力</a:t>
            </a:r>
          </a:p>
        </p:txBody>
      </p:sp>
      <p:graphicFrame>
        <p:nvGraphicFramePr>
          <p:cNvPr id="3" name="表 2">
            <a:extLst>
              <a:ext uri="{FF2B5EF4-FFF2-40B4-BE49-F238E27FC236}">
                <a16:creationId xmlns:a16="http://schemas.microsoft.com/office/drawing/2014/main" xmlns="" id="{87219B2E-02B3-44D6-B4F4-036375CD772B}"/>
              </a:ext>
            </a:extLst>
          </p:cNvPr>
          <p:cNvGraphicFramePr>
            <a:graphicFrameLocks noGrp="1"/>
          </p:cNvGraphicFramePr>
          <p:nvPr>
            <p:extLst>
              <p:ext uri="{D42A27DB-BD31-4B8C-83A1-F6EECF244321}">
                <p14:modId xmlns:p14="http://schemas.microsoft.com/office/powerpoint/2010/main" val="2641905094"/>
              </p:ext>
            </p:extLst>
          </p:nvPr>
        </p:nvGraphicFramePr>
        <p:xfrm>
          <a:off x="420756" y="3161915"/>
          <a:ext cx="11350487" cy="2463800"/>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xmlns="" val="1720190953"/>
                    </a:ext>
                  </a:extLst>
                </a:gridCol>
                <a:gridCol w="8607287">
                  <a:extLst>
                    <a:ext uri="{9D8B030D-6E8A-4147-A177-3AD203B41FA5}">
                      <a16:colId xmlns:a16="http://schemas.microsoft.com/office/drawing/2014/main" xmlns="" val="380972146"/>
                    </a:ext>
                  </a:extLst>
                </a:gridCol>
              </a:tblGrid>
              <a:tr h="277756">
                <a:tc>
                  <a:txBody>
                    <a:bodyPr/>
                    <a:lstStyle/>
                    <a:p>
                      <a:pPr algn="ctr" fontAlgn="ctr"/>
                      <a:r>
                        <a:rPr lang="ja-JP" altLang="en-US" sz="2000" b="1" u="none" strike="noStrike" dirty="0">
                          <a:effectLst/>
                        </a:rPr>
                        <a:t>ソーシャル・スキル</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ja-JP" altLang="en-US" sz="2000" b="1" u="none" strike="noStrike">
                          <a:effectLst/>
                        </a:rPr>
                        <a:t>説明</a:t>
                      </a:r>
                      <a:endParaRPr lang="ja-JP" altLang="en-US" sz="20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196275488"/>
                  </a:ext>
                </a:extLst>
              </a:tr>
              <a:tr h="471782">
                <a:tc>
                  <a:txBody>
                    <a:bodyPr/>
                    <a:lstStyle/>
                    <a:p>
                      <a:pPr algn="ctr" fontAlgn="ctr"/>
                      <a:r>
                        <a:rPr lang="ja-JP" altLang="en-US" sz="2000" b="1" u="none" strike="noStrike" dirty="0">
                          <a:effectLst/>
                        </a:rPr>
                        <a:t>非言語的スキル</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2000" b="1" u="none" strike="noStrike" dirty="0">
                          <a:effectLst/>
                        </a:rPr>
                        <a:t>言葉を介さなくても、周りの人の気分や考えを推し量ることができるとともに、自分の意図を伝えることのできる能力。</a:t>
                      </a:r>
                      <a:r>
                        <a:rPr lang="ja-JP" altLang="en-US" sz="2000" b="1" u="none" strike="noStrike" dirty="0">
                          <a:solidFill>
                            <a:srgbClr val="FF0000"/>
                          </a:solidFill>
                          <a:effectLst/>
                        </a:rPr>
                        <a:t>「ノン・バーバル・スキル」</a:t>
                      </a:r>
                      <a:r>
                        <a:rPr lang="ja-JP" altLang="en-US" sz="2000" b="1" u="none" strike="noStrike" dirty="0">
                          <a:effectLst/>
                        </a:rPr>
                        <a:t>とも言う</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1342968797"/>
                  </a:ext>
                </a:extLst>
              </a:tr>
              <a:tr h="471782">
                <a:tc>
                  <a:txBody>
                    <a:bodyPr/>
                    <a:lstStyle/>
                    <a:p>
                      <a:pPr algn="ctr" fontAlgn="ctr"/>
                      <a:r>
                        <a:rPr lang="ja-JP" altLang="en-US" sz="2000" b="1" u="none" strike="noStrike" dirty="0">
                          <a:effectLst/>
                        </a:rPr>
                        <a:t>言語的スキル</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2000" b="1" u="none" strike="noStrike" dirty="0">
                          <a:effectLst/>
                        </a:rPr>
                        <a:t>社交の場面などで、言葉を介し、</a:t>
                      </a:r>
                      <a:r>
                        <a:rPr lang="en-US" altLang="ja-JP" sz="2000" b="1" u="none" strike="noStrike" dirty="0">
                          <a:effectLst/>
                        </a:rPr>
                        <a:t>TPO</a:t>
                      </a:r>
                      <a:r>
                        <a:rPr lang="ja-JP" altLang="en-US" sz="2000" b="1" u="none" strike="noStrike" dirty="0">
                          <a:effectLst/>
                        </a:rPr>
                        <a:t>をわきまえて適切に振る舞うことのできる能力。</a:t>
                      </a:r>
                      <a:r>
                        <a:rPr lang="ja-JP" altLang="en-US" sz="2000" b="1" u="none" strike="noStrike" dirty="0">
                          <a:solidFill>
                            <a:srgbClr val="FF0000"/>
                          </a:solidFill>
                          <a:effectLst/>
                        </a:rPr>
                        <a:t>「バーバル・スキル」</a:t>
                      </a:r>
                      <a:r>
                        <a:rPr lang="ja-JP" altLang="en-US" sz="2000" b="1" u="none" strike="noStrike" dirty="0">
                          <a:effectLst/>
                        </a:rPr>
                        <a:t>とも言う</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4238517555"/>
                  </a:ext>
                </a:extLst>
              </a:tr>
              <a:tr h="471782">
                <a:tc>
                  <a:txBody>
                    <a:bodyPr/>
                    <a:lstStyle/>
                    <a:p>
                      <a:pPr algn="ctr" fontAlgn="ctr"/>
                      <a:r>
                        <a:rPr lang="ja-JP" altLang="en-US" sz="2000" b="1" u="none" strike="noStrike" dirty="0">
                          <a:effectLst/>
                        </a:rPr>
                        <a:t>共感力</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2000" b="1" u="none" strike="noStrike" dirty="0">
                          <a:effectLst/>
                        </a:rPr>
                        <a:t>他の人の立場に立ってものを見たり、他の人の喜びや悲しみを自分自身のことのように感じることのできる能力。</a:t>
                      </a:r>
                      <a:r>
                        <a:rPr lang="ja-JP" altLang="en-US" sz="2000" b="1" u="none" strike="noStrike" dirty="0">
                          <a:solidFill>
                            <a:srgbClr val="FF0000"/>
                          </a:solidFill>
                          <a:effectLst/>
                        </a:rPr>
                        <a:t>「共感能力」</a:t>
                      </a:r>
                      <a:r>
                        <a:rPr lang="ja-JP" altLang="en-US" sz="2000" b="1" u="none" strike="noStrike" dirty="0">
                          <a:effectLst/>
                        </a:rPr>
                        <a:t>とも言う</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3417881138"/>
                  </a:ext>
                </a:extLst>
              </a:tr>
            </a:tbl>
          </a:graphicData>
        </a:graphic>
      </p:graphicFrame>
      <p:sp>
        <p:nvSpPr>
          <p:cNvPr id="9" name="テキスト ボックス 8">
            <a:extLst>
              <a:ext uri="{FF2B5EF4-FFF2-40B4-BE49-F238E27FC236}">
                <a16:creationId xmlns:a16="http://schemas.microsoft.com/office/drawing/2014/main" xmlns="" id="{A962E92B-F063-4324-B9C7-8CA8A4FFBFE9}"/>
              </a:ext>
            </a:extLst>
          </p:cNvPr>
          <p:cNvSpPr txBox="1"/>
          <p:nvPr/>
        </p:nvSpPr>
        <p:spPr>
          <a:xfrm>
            <a:off x="420756" y="5770001"/>
            <a:ext cx="11350486" cy="461665"/>
          </a:xfrm>
          <a:prstGeom prst="rect">
            <a:avLst/>
          </a:prstGeom>
          <a:solidFill>
            <a:schemeClr val="accent2">
              <a:lumMod val="60000"/>
              <a:lumOff val="40000"/>
            </a:schemeClr>
          </a:solidFill>
          <a:ln>
            <a:solidFill>
              <a:schemeClr val="accent6">
                <a:lumMod val="75000"/>
              </a:schemeClr>
            </a:solidFill>
          </a:ln>
        </p:spPr>
        <p:txBody>
          <a:bodyPr wrap="square" rtlCol="0">
            <a:spAutoFit/>
          </a:bodyPr>
          <a:lstStyle/>
          <a:p>
            <a:pPr algn="ctr"/>
            <a:r>
              <a:rPr kumimoji="1" lang="ja-JP" altLang="en-US" sz="2400" b="1" dirty="0"/>
              <a:t>人間関係力も、可視化が可能で本来受検者がもつソーシャルスキルです</a:t>
            </a:r>
          </a:p>
        </p:txBody>
      </p:sp>
    </p:spTree>
    <p:extLst>
      <p:ext uri="{BB962C8B-B14F-4D97-AF65-F5344CB8AC3E}">
        <p14:creationId xmlns:p14="http://schemas.microsoft.com/office/powerpoint/2010/main" val="2498379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90561"/>
            <a:ext cx="5020709" cy="707886"/>
          </a:xfrm>
          <a:prstGeom prst="rect">
            <a:avLst/>
          </a:prstGeom>
          <a:noFill/>
        </p:spPr>
        <p:txBody>
          <a:bodyPr wrap="square" rtlCol="0">
            <a:spAutoFit/>
          </a:bodyPr>
          <a:lstStyle/>
          <a:p>
            <a:r>
              <a:rPr lang="en-US" altLang="ja-JP" sz="4000" b="1" dirty="0"/>
              <a:t>13</a:t>
            </a:r>
            <a:r>
              <a:rPr lang="ja-JP" altLang="en-US" sz="4000" b="1" dirty="0"/>
              <a:t>－１．創造性</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p:nvPr/>
        </p:nvCxnSpPr>
        <p:spPr>
          <a:xfrm>
            <a:off x="385637" y="6412727"/>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0D2E87D9-2B0E-44F5-B022-030691410DC9}"/>
              </a:ext>
            </a:extLst>
          </p:cNvPr>
          <p:cNvPicPr>
            <a:picLocks noChangeAspect="1"/>
          </p:cNvPicPr>
          <p:nvPr/>
        </p:nvPicPr>
        <p:blipFill rotWithShape="1">
          <a:blip r:embed="rId3"/>
          <a:srcRect l="5260" t="56757" r="10525" b="21485"/>
          <a:stretch/>
        </p:blipFill>
        <p:spPr>
          <a:xfrm>
            <a:off x="653911" y="1132369"/>
            <a:ext cx="11241239" cy="1869241"/>
          </a:xfrm>
          <a:prstGeom prst="rect">
            <a:avLst/>
          </a:prstGeom>
        </p:spPr>
      </p:pic>
      <p:graphicFrame>
        <p:nvGraphicFramePr>
          <p:cNvPr id="2" name="表 1">
            <a:extLst>
              <a:ext uri="{FF2B5EF4-FFF2-40B4-BE49-F238E27FC236}">
                <a16:creationId xmlns:a16="http://schemas.microsoft.com/office/drawing/2014/main" xmlns="" id="{7C2C0088-7D41-4D1C-8F03-559FC7CABFB0}"/>
              </a:ext>
            </a:extLst>
          </p:cNvPr>
          <p:cNvGraphicFramePr>
            <a:graphicFrameLocks noGrp="1"/>
          </p:cNvGraphicFramePr>
          <p:nvPr>
            <p:extLst>
              <p:ext uri="{D42A27DB-BD31-4B8C-83A1-F6EECF244321}">
                <p14:modId xmlns:p14="http://schemas.microsoft.com/office/powerpoint/2010/main" val="2907621625"/>
              </p:ext>
            </p:extLst>
          </p:nvPr>
        </p:nvGraphicFramePr>
        <p:xfrm>
          <a:off x="853170" y="3001610"/>
          <a:ext cx="11041979" cy="1847850"/>
        </p:xfrm>
        <a:graphic>
          <a:graphicData uri="http://schemas.openxmlformats.org/drawingml/2006/table">
            <a:tbl>
              <a:tblPr>
                <a:tableStyleId>{5C22544A-7EE6-4342-B048-85BDC9FD1C3A}</a:tableStyleId>
              </a:tblPr>
              <a:tblGrid>
                <a:gridCol w="3105557">
                  <a:extLst>
                    <a:ext uri="{9D8B030D-6E8A-4147-A177-3AD203B41FA5}">
                      <a16:colId xmlns:a16="http://schemas.microsoft.com/office/drawing/2014/main" xmlns="" val="190524183"/>
                    </a:ext>
                  </a:extLst>
                </a:gridCol>
                <a:gridCol w="7936422">
                  <a:extLst>
                    <a:ext uri="{9D8B030D-6E8A-4147-A177-3AD203B41FA5}">
                      <a16:colId xmlns:a16="http://schemas.microsoft.com/office/drawing/2014/main" xmlns="" val="604648805"/>
                    </a:ext>
                  </a:extLst>
                </a:gridCol>
              </a:tblGrid>
              <a:tr h="219075">
                <a:tc>
                  <a:txBody>
                    <a:bodyPr/>
                    <a:lstStyle/>
                    <a:p>
                      <a:pPr algn="ctr" fontAlgn="ctr"/>
                      <a:r>
                        <a:rPr lang="ja-JP" altLang="en-US" sz="2400" b="1" u="none" strike="noStrike" dirty="0">
                          <a:effectLst/>
                        </a:rPr>
                        <a:t>ソーシャル・スキル</a:t>
                      </a:r>
                      <a:endParaRPr lang="ja-JP" altLang="en-US" sz="2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ja-JP" altLang="en-US" sz="2400" b="1" u="none" strike="noStrike" dirty="0">
                          <a:effectLst/>
                        </a:rPr>
                        <a:t>説　　明</a:t>
                      </a:r>
                      <a:endParaRPr lang="ja-JP" altLang="en-US" sz="2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618025370"/>
                  </a:ext>
                </a:extLst>
              </a:tr>
              <a:tr h="0">
                <a:tc>
                  <a:txBody>
                    <a:bodyPr/>
                    <a:lstStyle/>
                    <a:p>
                      <a:pPr algn="ctr" fontAlgn="ctr"/>
                      <a:r>
                        <a:rPr lang="ja-JP" altLang="en-US" sz="2400" b="1" u="none" strike="noStrike" dirty="0">
                          <a:effectLst/>
                        </a:rPr>
                        <a:t>潜在的創造性</a:t>
                      </a:r>
                      <a:endParaRPr lang="ja-JP" altLang="en-US" sz="2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2400" b="1" u="none" strike="noStrike" dirty="0">
                          <a:effectLst/>
                        </a:rPr>
                        <a:t>新しいアイディアを出したり、事態の本質を見抜いて、</a:t>
                      </a:r>
                      <a:r>
                        <a:rPr lang="ja-JP" altLang="en-US" sz="2400" b="1" u="none" strike="noStrike" dirty="0">
                          <a:solidFill>
                            <a:srgbClr val="FF0000"/>
                          </a:solidFill>
                          <a:effectLst/>
                        </a:rPr>
                        <a:t>問題を見つけ出す能力</a:t>
                      </a:r>
                      <a:endParaRPr lang="ja-JP" alt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1539722770"/>
                  </a:ext>
                </a:extLst>
              </a:tr>
              <a:tr h="0">
                <a:tc>
                  <a:txBody>
                    <a:bodyPr/>
                    <a:lstStyle/>
                    <a:p>
                      <a:pPr algn="ctr" fontAlgn="ctr"/>
                      <a:r>
                        <a:rPr lang="ja-JP" altLang="en-US" sz="2400" b="1" u="none" strike="noStrike" dirty="0">
                          <a:effectLst/>
                        </a:rPr>
                        <a:t>実際的創造力</a:t>
                      </a:r>
                      <a:endParaRPr lang="zh-TW" altLang="en-US" sz="2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2400" b="1" u="none" strike="noStrike" dirty="0">
                          <a:effectLst/>
                        </a:rPr>
                        <a:t>直面している課題に対して、実際的な問題解決を行うための</a:t>
                      </a:r>
                      <a:r>
                        <a:rPr lang="ja-JP" altLang="en-US" sz="2400" b="1" u="none" strike="noStrike" dirty="0">
                          <a:solidFill>
                            <a:srgbClr val="FF0000"/>
                          </a:solidFill>
                          <a:effectLst/>
                        </a:rPr>
                        <a:t>案を考えたり、改良・改善を提案する能力</a:t>
                      </a:r>
                      <a:endParaRPr lang="ja-JP" alt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3433485629"/>
                  </a:ext>
                </a:extLst>
              </a:tr>
            </a:tbl>
          </a:graphicData>
        </a:graphic>
      </p:graphicFrame>
      <p:sp>
        <p:nvSpPr>
          <p:cNvPr id="3" name="テキスト ボックス 2">
            <a:extLst>
              <a:ext uri="{FF2B5EF4-FFF2-40B4-BE49-F238E27FC236}">
                <a16:creationId xmlns:a16="http://schemas.microsoft.com/office/drawing/2014/main" xmlns="" id="{3AD445AB-98AC-4E88-BD63-D968BA867704}"/>
              </a:ext>
            </a:extLst>
          </p:cNvPr>
          <p:cNvSpPr txBox="1"/>
          <p:nvPr/>
        </p:nvSpPr>
        <p:spPr>
          <a:xfrm>
            <a:off x="559530" y="5198738"/>
            <a:ext cx="11241239" cy="830997"/>
          </a:xfrm>
          <a:prstGeom prst="rect">
            <a:avLst/>
          </a:prstGeom>
          <a:solidFill>
            <a:schemeClr val="accent2">
              <a:lumMod val="60000"/>
              <a:lumOff val="40000"/>
            </a:schemeClr>
          </a:solidFill>
          <a:ln>
            <a:solidFill>
              <a:schemeClr val="accent6">
                <a:lumMod val="75000"/>
              </a:schemeClr>
            </a:solidFill>
          </a:ln>
        </p:spPr>
        <p:txBody>
          <a:bodyPr wrap="square" rtlCol="0">
            <a:spAutoFit/>
          </a:bodyPr>
          <a:lstStyle/>
          <a:p>
            <a:r>
              <a:rPr kumimoji="1" lang="ja-JP" altLang="en-US" sz="2400" b="1" dirty="0"/>
              <a:t>潜在的（実際的）な</a:t>
            </a:r>
            <a:r>
              <a:rPr kumimoji="1" lang="ja-JP" altLang="en-US" sz="2400" b="1" dirty="0">
                <a:solidFill>
                  <a:srgbClr val="FF0000"/>
                </a:solidFill>
              </a:rPr>
              <a:t>創造力</a:t>
            </a:r>
            <a:r>
              <a:rPr lang="ja-JP" altLang="en-US" sz="2400" b="1" dirty="0">
                <a:solidFill>
                  <a:srgbClr val="FF0000"/>
                </a:solidFill>
              </a:rPr>
              <a:t>が高い</a:t>
            </a:r>
            <a:r>
              <a:rPr lang="ja-JP" altLang="en-US" sz="2400" b="1" dirty="0"/>
              <a:t>と</a:t>
            </a:r>
            <a:r>
              <a:rPr kumimoji="1" lang="ja-JP" altLang="en-US" sz="2400" b="1" dirty="0"/>
              <a:t>、ストレスは感じないが、</a:t>
            </a:r>
            <a:r>
              <a:rPr kumimoji="1" lang="ja-JP" altLang="en-US" sz="2400" b="1" dirty="0">
                <a:solidFill>
                  <a:srgbClr val="FF0000"/>
                </a:solidFill>
              </a:rPr>
              <a:t>低い</a:t>
            </a:r>
            <a:r>
              <a:rPr kumimoji="1" lang="ja-JP" altLang="en-US" sz="2400" b="1" dirty="0"/>
              <a:t>とストレスを感じる</a:t>
            </a:r>
          </a:p>
        </p:txBody>
      </p:sp>
    </p:spTree>
    <p:extLst>
      <p:ext uri="{BB962C8B-B14F-4D97-AF65-F5344CB8AC3E}">
        <p14:creationId xmlns:p14="http://schemas.microsoft.com/office/powerpoint/2010/main" val="177538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9" name="直線コネクタ 8">
            <a:extLst>
              <a:ext uri="{FF2B5EF4-FFF2-40B4-BE49-F238E27FC236}">
                <a16:creationId xmlns:a16="http://schemas.microsoft.com/office/drawing/2014/main" xmlns="" id="{FDBDC64E-AB79-400D-877B-57A7CD223009}"/>
              </a:ext>
            </a:extLst>
          </p:cNvPr>
          <p:cNvCxnSpPr>
            <a:cxnSpLocks/>
          </p:cNvCxnSpPr>
          <p:nvPr/>
        </p:nvCxnSpPr>
        <p:spPr>
          <a:xfrm flipV="1">
            <a:off x="-63610" y="6504167"/>
            <a:ext cx="12255610" cy="31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63185"/>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2460567" cy="707886"/>
          </a:xfrm>
          <a:prstGeom prst="rect">
            <a:avLst/>
          </a:prstGeom>
          <a:noFill/>
        </p:spPr>
        <p:txBody>
          <a:bodyPr wrap="square" rtlCol="0">
            <a:spAutoFit/>
          </a:bodyPr>
          <a:lstStyle/>
          <a:p>
            <a:r>
              <a:rPr lang="ja-JP" altLang="en-US" sz="4000" b="1" dirty="0"/>
              <a:t>自己紹介</a:t>
            </a:r>
            <a:endParaRPr kumimoji="1" lang="ja-JP" altLang="en-US" sz="4000" b="1" dirty="0"/>
          </a:p>
        </p:txBody>
      </p:sp>
      <p:sp>
        <p:nvSpPr>
          <p:cNvPr id="10" name="Text Box 12">
            <a:extLst>
              <a:ext uri="{FF2B5EF4-FFF2-40B4-BE49-F238E27FC236}">
                <a16:creationId xmlns:a16="http://schemas.microsoft.com/office/drawing/2014/main" xmlns="" id="{C5CA73ED-34A8-42DE-B4BE-E9CDCB287E8D}"/>
              </a:ext>
            </a:extLst>
          </p:cNvPr>
          <p:cNvSpPr txBox="1">
            <a:spLocks noChangeArrowheads="1"/>
          </p:cNvSpPr>
          <p:nvPr/>
        </p:nvSpPr>
        <p:spPr bwMode="auto">
          <a:xfrm>
            <a:off x="1477141" y="868555"/>
            <a:ext cx="7417474" cy="369332"/>
          </a:xfrm>
          <a:prstGeom prst="rect">
            <a:avLst/>
          </a:prstGeom>
          <a:ln>
            <a:headEnd/>
            <a:tailEnd/>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a:spAutoFit/>
          </a:bodyPr>
          <a:lstStyle/>
          <a:p>
            <a:pPr eaLnBrk="0" hangingPunct="0"/>
            <a:r>
              <a:rPr kumimoji="0" lang="ja-JP" altLang="en-US" b="1" dirty="0">
                <a:solidFill>
                  <a:srgbClr val="000000"/>
                </a:solidFill>
                <a:latin typeface="+mn-ea"/>
              </a:rPr>
              <a:t>■　</a:t>
            </a:r>
            <a:r>
              <a:rPr kumimoji="0" lang="en-US" altLang="ja-JP" b="1" dirty="0">
                <a:solidFill>
                  <a:srgbClr val="000000"/>
                </a:solidFill>
                <a:latin typeface="+mn-ea"/>
              </a:rPr>
              <a:t>1982</a:t>
            </a:r>
            <a:r>
              <a:rPr kumimoji="0" lang="ja-JP" altLang="en-US" b="1" dirty="0">
                <a:solidFill>
                  <a:srgbClr val="000000"/>
                </a:solidFill>
                <a:latin typeface="+mn-ea"/>
              </a:rPr>
              <a:t>年　</a:t>
            </a:r>
            <a:r>
              <a:rPr kumimoji="0" lang="en-US" altLang="ja-JP" b="1" dirty="0">
                <a:solidFill>
                  <a:srgbClr val="000000"/>
                </a:solidFill>
                <a:latin typeface="+mn-ea"/>
              </a:rPr>
              <a:t>3</a:t>
            </a:r>
            <a:r>
              <a:rPr kumimoji="0" lang="ja-JP" altLang="en-US" b="1" dirty="0">
                <a:solidFill>
                  <a:srgbClr val="000000"/>
                </a:solidFill>
                <a:latin typeface="+mn-ea"/>
              </a:rPr>
              <a:t>月　中央大学経済学部国際経済学科卒業</a:t>
            </a:r>
            <a:endParaRPr kumimoji="0" lang="ja-JP" altLang="en-US" b="1" dirty="0">
              <a:latin typeface="+mn-ea"/>
            </a:endParaRPr>
          </a:p>
        </p:txBody>
      </p:sp>
      <p:sp>
        <p:nvSpPr>
          <p:cNvPr id="11" name="Text Box 13">
            <a:extLst>
              <a:ext uri="{FF2B5EF4-FFF2-40B4-BE49-F238E27FC236}">
                <a16:creationId xmlns:a16="http://schemas.microsoft.com/office/drawing/2014/main" xmlns="" id="{7EE1DAF6-3486-4D29-88A7-C814FF91AB0A}"/>
              </a:ext>
            </a:extLst>
          </p:cNvPr>
          <p:cNvSpPr txBox="1">
            <a:spLocks noChangeArrowheads="1"/>
          </p:cNvSpPr>
          <p:nvPr/>
        </p:nvSpPr>
        <p:spPr bwMode="auto">
          <a:xfrm>
            <a:off x="238105" y="1286332"/>
            <a:ext cx="8714701" cy="369332"/>
          </a:xfrm>
          <a:prstGeom prst="rect">
            <a:avLst/>
          </a:prstGeom>
          <a:solidFill>
            <a:schemeClr val="accent3">
              <a:lumMod val="60000"/>
              <a:lumOff val="40000"/>
            </a:schemeClr>
          </a:solidFill>
          <a:ln>
            <a:headEnd/>
            <a:tailEnd/>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wrap="square">
            <a:spAutoFit/>
          </a:bodyPr>
          <a:lstStyle/>
          <a:p>
            <a:pPr eaLnBrk="0" hangingPunct="0"/>
            <a:r>
              <a:rPr kumimoji="0" lang="en-US" altLang="ja-JP" b="1" dirty="0">
                <a:solidFill>
                  <a:srgbClr val="000000"/>
                </a:solidFill>
                <a:latin typeface="+mn-ea"/>
              </a:rPr>
              <a:t>■</a:t>
            </a:r>
            <a:r>
              <a:rPr kumimoji="0" lang="ja-JP" altLang="en-US" b="1" dirty="0">
                <a:solidFill>
                  <a:srgbClr val="000000"/>
                </a:solidFill>
                <a:latin typeface="+mn-ea"/>
              </a:rPr>
              <a:t>　</a:t>
            </a:r>
            <a:r>
              <a:rPr kumimoji="0" lang="en-US" altLang="ja-JP" b="1" dirty="0">
                <a:solidFill>
                  <a:srgbClr val="000000"/>
                </a:solidFill>
                <a:latin typeface="+mn-ea"/>
              </a:rPr>
              <a:t>1982</a:t>
            </a:r>
            <a:r>
              <a:rPr kumimoji="0" lang="ja-JP" altLang="en-US" b="1" dirty="0">
                <a:solidFill>
                  <a:srgbClr val="000000"/>
                </a:solidFill>
                <a:latin typeface="+mn-ea"/>
              </a:rPr>
              <a:t>年　</a:t>
            </a:r>
            <a:r>
              <a:rPr kumimoji="0" lang="en-US" altLang="ja-JP" b="1" dirty="0">
                <a:solidFill>
                  <a:srgbClr val="000000"/>
                </a:solidFill>
                <a:latin typeface="+mn-ea"/>
              </a:rPr>
              <a:t>4</a:t>
            </a:r>
            <a:r>
              <a:rPr kumimoji="0" lang="ja-JP" altLang="en-US" b="1" dirty="0">
                <a:solidFill>
                  <a:srgbClr val="000000"/>
                </a:solidFill>
                <a:latin typeface="+mn-ea"/>
              </a:rPr>
              <a:t>月　商社入社</a:t>
            </a:r>
          </a:p>
        </p:txBody>
      </p:sp>
      <p:sp>
        <p:nvSpPr>
          <p:cNvPr id="15" name="テキスト ボックス 14">
            <a:extLst>
              <a:ext uri="{FF2B5EF4-FFF2-40B4-BE49-F238E27FC236}">
                <a16:creationId xmlns:a16="http://schemas.microsoft.com/office/drawing/2014/main" xmlns="" id="{2D24E354-77D5-47FB-8FA4-A77A12D3EF9A}"/>
              </a:ext>
            </a:extLst>
          </p:cNvPr>
          <p:cNvSpPr txBox="1"/>
          <p:nvPr/>
        </p:nvSpPr>
        <p:spPr>
          <a:xfrm>
            <a:off x="9012260" y="925966"/>
            <a:ext cx="3083315" cy="2462213"/>
          </a:xfrm>
          <a:prstGeom prst="rect">
            <a:avLst/>
          </a:prstGeom>
          <a:solidFill>
            <a:srgbClr val="E3CB39"/>
          </a:solidFill>
          <a:scene3d>
            <a:camera prst="orthographicFront"/>
            <a:lightRig rig="threePt" dir="t"/>
          </a:scene3d>
          <a:sp3d>
            <a:bevelT/>
          </a:sp3d>
        </p:spPr>
        <p:txBody>
          <a:bodyPr wrap="square" rtlCol="0">
            <a:spAutoFit/>
          </a:bodyPr>
          <a:lstStyle/>
          <a:p>
            <a:r>
              <a:rPr lang="en-US" altLang="ja-JP" sz="1400" b="1" dirty="0"/>
              <a:t>NPO</a:t>
            </a:r>
            <a:r>
              <a:rPr lang="ja-JP" altLang="en-US" sz="1400" b="1" dirty="0"/>
              <a:t>日本アクションラーニング協　</a:t>
            </a:r>
            <a:endParaRPr lang="en-US" altLang="ja-JP" sz="1400" b="1" dirty="0"/>
          </a:p>
          <a:p>
            <a:r>
              <a:rPr lang="ja-JP" altLang="en-US" sz="1400" b="1" dirty="0"/>
              <a:t>　　会発起人</a:t>
            </a:r>
            <a:endParaRPr lang="en-US" altLang="ja-JP" sz="1400" b="1" dirty="0"/>
          </a:p>
          <a:p>
            <a:r>
              <a:rPr lang="en-US" altLang="ja-JP" sz="1400" b="1" dirty="0"/>
              <a:t>NPO</a:t>
            </a:r>
            <a:r>
              <a:rPr lang="ja-JP" altLang="en-US" sz="1400" b="1" dirty="0"/>
              <a:t>日本語表現力協会理事</a:t>
            </a:r>
            <a:endParaRPr lang="en-US" altLang="ja-JP" sz="1400" b="1" dirty="0"/>
          </a:p>
          <a:p>
            <a:r>
              <a:rPr lang="en-US" altLang="ja-JP" sz="1400" b="1" dirty="0"/>
              <a:t>NPO</a:t>
            </a:r>
            <a:r>
              <a:rPr lang="ja-JP" altLang="en-US" sz="1400" b="1" dirty="0"/>
              <a:t>外資系情報産業研究会副会長</a:t>
            </a:r>
            <a:endParaRPr lang="en-US" altLang="ja-JP" sz="1400" b="1" dirty="0"/>
          </a:p>
          <a:p>
            <a:r>
              <a:rPr lang="en-US" altLang="ja-JP" sz="1400" b="1" dirty="0"/>
              <a:t>NPOIT</a:t>
            </a:r>
            <a:r>
              <a:rPr lang="ja-JP" altLang="en-US" sz="1400" b="1" dirty="0"/>
              <a:t>ニアショア協会副理事</a:t>
            </a:r>
            <a:endParaRPr lang="en-US" altLang="ja-JP" sz="1400" b="1" dirty="0"/>
          </a:p>
          <a:p>
            <a:r>
              <a:rPr lang="en-US" altLang="ja-JP" sz="1400" b="1" dirty="0"/>
              <a:t>NPO</a:t>
            </a:r>
            <a:r>
              <a:rPr lang="ja-JP" altLang="en-US" sz="1400" b="1" dirty="0"/>
              <a:t>アジアエステ協会理事</a:t>
            </a:r>
            <a:endParaRPr lang="en-US" altLang="ja-JP" sz="1400" b="1" dirty="0"/>
          </a:p>
          <a:p>
            <a:endParaRPr lang="en-US" altLang="ja-JP" sz="1400" b="1" dirty="0"/>
          </a:p>
          <a:p>
            <a:r>
              <a:rPr lang="ja-JP" altLang="en-US" sz="1400" b="1" dirty="0"/>
              <a:t>講師履歴：東京大学・慶応義塾大学大学院・小樽商科大学大学院・専修大学商学部・高千穂大学・横浜高校ほか</a:t>
            </a:r>
            <a:endParaRPr lang="en-US" altLang="ja-JP" sz="1400" b="1" dirty="0"/>
          </a:p>
        </p:txBody>
      </p:sp>
      <p:sp>
        <p:nvSpPr>
          <p:cNvPr id="17" name="テキスト ボックス 16">
            <a:extLst>
              <a:ext uri="{FF2B5EF4-FFF2-40B4-BE49-F238E27FC236}">
                <a16:creationId xmlns:a16="http://schemas.microsoft.com/office/drawing/2014/main" xmlns="" id="{E3403BE9-97B6-4EA0-9ED7-908C60643261}"/>
              </a:ext>
            </a:extLst>
          </p:cNvPr>
          <p:cNvSpPr txBox="1"/>
          <p:nvPr/>
        </p:nvSpPr>
        <p:spPr>
          <a:xfrm>
            <a:off x="238106" y="1722117"/>
            <a:ext cx="8714701" cy="3139321"/>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eaLnBrk="0" hangingPunct="0"/>
            <a:r>
              <a:rPr kumimoji="0" lang="ja-JP" altLang="en-US" b="1" dirty="0">
                <a:solidFill>
                  <a:srgbClr val="000000"/>
                </a:solidFill>
                <a:latin typeface="+mn-ea"/>
              </a:rPr>
              <a:t>■　</a:t>
            </a:r>
            <a:r>
              <a:rPr kumimoji="0" lang="en-US" altLang="ja-JP" b="1" dirty="0">
                <a:solidFill>
                  <a:srgbClr val="000000"/>
                </a:solidFill>
                <a:latin typeface="+mn-ea"/>
              </a:rPr>
              <a:t>1991</a:t>
            </a:r>
            <a:r>
              <a:rPr kumimoji="0" lang="ja-JP" altLang="en-US" b="1" dirty="0">
                <a:solidFill>
                  <a:srgbClr val="000000"/>
                </a:solidFill>
                <a:latin typeface="+mn-ea"/>
              </a:rPr>
              <a:t>年　</a:t>
            </a:r>
            <a:r>
              <a:rPr kumimoji="0" lang="en-US" altLang="ja-JP" b="1" dirty="0">
                <a:solidFill>
                  <a:srgbClr val="000000"/>
                </a:solidFill>
                <a:latin typeface="+mn-ea"/>
              </a:rPr>
              <a:t>9</a:t>
            </a:r>
            <a:r>
              <a:rPr kumimoji="0" lang="ja-JP" altLang="en-US" b="1" dirty="0">
                <a:solidFill>
                  <a:srgbClr val="000000"/>
                </a:solidFill>
                <a:latin typeface="+mn-ea"/>
              </a:rPr>
              <a:t>月　朝日（現あずさ）監査法人国際事業部入社</a:t>
            </a:r>
          </a:p>
          <a:p>
            <a:pPr eaLnBrk="0" hangingPunct="0"/>
            <a:r>
              <a:rPr kumimoji="0" lang="ja-JP" altLang="en-US" b="1" dirty="0">
                <a:solidFill>
                  <a:srgbClr val="000000"/>
                </a:solidFill>
                <a:latin typeface="+mn-ea"/>
              </a:rPr>
              <a:t>■　</a:t>
            </a:r>
            <a:r>
              <a:rPr kumimoji="0" lang="en-US" altLang="ja-JP" b="1" dirty="0">
                <a:solidFill>
                  <a:srgbClr val="000000"/>
                </a:solidFill>
                <a:latin typeface="+mn-ea"/>
              </a:rPr>
              <a:t>1991</a:t>
            </a:r>
            <a:r>
              <a:rPr kumimoji="0" lang="ja-JP" altLang="en-US" b="1" dirty="0">
                <a:solidFill>
                  <a:srgbClr val="000000"/>
                </a:solidFill>
                <a:latin typeface="+mn-ea"/>
              </a:rPr>
              <a:t>年  </a:t>
            </a:r>
            <a:r>
              <a:rPr kumimoji="0" lang="en-US" altLang="ja-JP" b="1" dirty="0">
                <a:solidFill>
                  <a:srgbClr val="000000"/>
                </a:solidFill>
                <a:latin typeface="+mn-ea"/>
              </a:rPr>
              <a:t>10</a:t>
            </a:r>
            <a:r>
              <a:rPr kumimoji="0" lang="ja-JP" altLang="en-US" b="1" dirty="0">
                <a:solidFill>
                  <a:srgbClr val="000000"/>
                </a:solidFill>
                <a:latin typeface="+mn-ea"/>
              </a:rPr>
              <a:t>月　</a:t>
            </a:r>
            <a:r>
              <a:rPr kumimoji="0" lang="en-US" altLang="ja-JP" b="1" dirty="0">
                <a:solidFill>
                  <a:srgbClr val="000000"/>
                </a:solidFill>
                <a:latin typeface="+mn-ea"/>
              </a:rPr>
              <a:t>Ernst &amp; Young</a:t>
            </a:r>
            <a:r>
              <a:rPr kumimoji="0" lang="ja-JP" altLang="en-US" b="1" dirty="0">
                <a:solidFill>
                  <a:srgbClr val="000000"/>
                </a:solidFill>
                <a:latin typeface="+mn-ea"/>
              </a:rPr>
              <a:t>　</a:t>
            </a:r>
            <a:r>
              <a:rPr kumimoji="0" lang="en-US" altLang="ja-JP" b="1" dirty="0">
                <a:solidFill>
                  <a:srgbClr val="000000"/>
                </a:solidFill>
                <a:latin typeface="+mn-ea"/>
              </a:rPr>
              <a:t>International</a:t>
            </a:r>
            <a:r>
              <a:rPr kumimoji="0" lang="ja-JP" altLang="en-US" b="1" dirty="0">
                <a:solidFill>
                  <a:srgbClr val="000000"/>
                </a:solidFill>
                <a:latin typeface="+mn-ea"/>
              </a:rPr>
              <a:t>　へ出向</a:t>
            </a:r>
            <a:endParaRPr kumimoji="0" lang="en-US" altLang="ja-JP" b="1" dirty="0">
              <a:solidFill>
                <a:srgbClr val="000000"/>
              </a:solidFill>
              <a:latin typeface="+mn-ea"/>
            </a:endParaRPr>
          </a:p>
          <a:p>
            <a:pPr eaLnBrk="0" hangingPunct="0"/>
            <a:r>
              <a:rPr kumimoji="0" lang="en-US" altLang="ja-JP" sz="1800" b="1" dirty="0">
                <a:solidFill>
                  <a:srgbClr val="000000"/>
                </a:solidFill>
                <a:latin typeface="+mn-ea"/>
              </a:rPr>
              <a:t>■</a:t>
            </a:r>
            <a:r>
              <a:rPr kumimoji="0" lang="ja-JP" altLang="en-US" sz="1800" b="1" dirty="0">
                <a:solidFill>
                  <a:srgbClr val="000000"/>
                </a:solidFill>
                <a:latin typeface="+mn-ea"/>
              </a:rPr>
              <a:t>　</a:t>
            </a:r>
            <a:r>
              <a:rPr kumimoji="0" lang="en-US" altLang="ja-JP" sz="1800" b="1" dirty="0">
                <a:solidFill>
                  <a:srgbClr val="000000"/>
                </a:solidFill>
                <a:latin typeface="+mn-ea"/>
              </a:rPr>
              <a:t>1994</a:t>
            </a:r>
            <a:r>
              <a:rPr kumimoji="0" lang="ja-JP" altLang="en-US" sz="1800" b="1" dirty="0">
                <a:solidFill>
                  <a:srgbClr val="000000"/>
                </a:solidFill>
                <a:latin typeface="+mn-ea"/>
              </a:rPr>
              <a:t>年  </a:t>
            </a:r>
            <a:r>
              <a:rPr kumimoji="0" lang="en-US" altLang="ja-JP" sz="1800" b="1" dirty="0">
                <a:solidFill>
                  <a:srgbClr val="000000"/>
                </a:solidFill>
                <a:latin typeface="+mn-ea"/>
              </a:rPr>
              <a:t>10</a:t>
            </a:r>
            <a:r>
              <a:rPr kumimoji="0" lang="ja-JP" altLang="en-US" sz="1800" b="1" dirty="0">
                <a:solidFill>
                  <a:srgbClr val="000000"/>
                </a:solidFill>
                <a:latin typeface="+mn-ea"/>
              </a:rPr>
              <a:t>月　株式会社ベストソリューション設立</a:t>
            </a:r>
          </a:p>
          <a:p>
            <a:pPr eaLnBrk="0" hangingPunct="0"/>
            <a:r>
              <a:rPr kumimoji="0" lang="ja-JP" altLang="en-US" sz="1800" b="1" dirty="0">
                <a:solidFill>
                  <a:srgbClr val="000000"/>
                </a:solidFill>
                <a:latin typeface="+mn-ea"/>
              </a:rPr>
              <a:t>■　</a:t>
            </a:r>
            <a:r>
              <a:rPr kumimoji="0" lang="en-US" altLang="ja-JP" sz="1800" b="1" dirty="0">
                <a:solidFill>
                  <a:srgbClr val="000000"/>
                </a:solidFill>
                <a:latin typeface="+mn-ea"/>
              </a:rPr>
              <a:t>1997</a:t>
            </a:r>
            <a:r>
              <a:rPr kumimoji="0" lang="ja-JP" altLang="en-US" sz="1800" b="1" dirty="0">
                <a:solidFill>
                  <a:srgbClr val="000000"/>
                </a:solidFill>
                <a:latin typeface="+mn-ea"/>
              </a:rPr>
              <a:t>年　</a:t>
            </a:r>
            <a:r>
              <a:rPr kumimoji="0" lang="en-US" altLang="ja-JP" sz="1800" b="1" dirty="0">
                <a:solidFill>
                  <a:srgbClr val="000000"/>
                </a:solidFill>
                <a:latin typeface="+mn-ea"/>
              </a:rPr>
              <a:t>4</a:t>
            </a:r>
            <a:r>
              <a:rPr kumimoji="0" lang="ja-JP" altLang="en-US" sz="1800" b="1" dirty="0">
                <a:solidFill>
                  <a:srgbClr val="000000"/>
                </a:solidFill>
                <a:latin typeface="+mn-ea"/>
              </a:rPr>
              <a:t>月　慶応大学大学院経営管理学科（</a:t>
            </a:r>
            <a:r>
              <a:rPr kumimoji="0" lang="en-US" altLang="ja-JP" sz="1800" b="1" dirty="0">
                <a:solidFill>
                  <a:srgbClr val="000000"/>
                </a:solidFill>
                <a:latin typeface="+mn-ea"/>
              </a:rPr>
              <a:t>KBS</a:t>
            </a:r>
            <a:r>
              <a:rPr kumimoji="0" lang="ja-JP" altLang="en-US" sz="1800" b="1" dirty="0">
                <a:solidFill>
                  <a:srgbClr val="000000"/>
                </a:solidFill>
                <a:latin typeface="+mn-ea"/>
              </a:rPr>
              <a:t>１期生）</a:t>
            </a:r>
          </a:p>
          <a:p>
            <a:pPr eaLnBrk="0" hangingPunct="0"/>
            <a:r>
              <a:rPr kumimoji="0" lang="ja-JP" altLang="en-US" sz="1800" b="1" dirty="0">
                <a:solidFill>
                  <a:srgbClr val="000000"/>
                </a:solidFill>
                <a:latin typeface="+mn-ea"/>
              </a:rPr>
              <a:t>■　</a:t>
            </a:r>
            <a:r>
              <a:rPr kumimoji="0" lang="en-US" altLang="ja-JP" sz="1800" b="1" dirty="0">
                <a:solidFill>
                  <a:srgbClr val="000000"/>
                </a:solidFill>
                <a:latin typeface="+mn-ea"/>
              </a:rPr>
              <a:t>1998</a:t>
            </a:r>
            <a:r>
              <a:rPr kumimoji="0" lang="ja-JP" altLang="en-US" sz="1800" b="1" dirty="0">
                <a:solidFill>
                  <a:srgbClr val="000000"/>
                </a:solidFill>
                <a:latin typeface="+mn-ea"/>
              </a:rPr>
              <a:t>年　</a:t>
            </a:r>
            <a:r>
              <a:rPr kumimoji="0" lang="en-US" altLang="ja-JP" sz="1800" b="1" dirty="0">
                <a:solidFill>
                  <a:srgbClr val="000000"/>
                </a:solidFill>
                <a:latin typeface="+mn-ea"/>
              </a:rPr>
              <a:t>3</a:t>
            </a:r>
            <a:r>
              <a:rPr kumimoji="0" lang="ja-JP" altLang="en-US" sz="1800" b="1" dirty="0">
                <a:solidFill>
                  <a:srgbClr val="000000"/>
                </a:solidFill>
                <a:latin typeface="+mn-ea"/>
              </a:rPr>
              <a:t>月　慶応大学大学院経営管理学科履修終了</a:t>
            </a:r>
            <a:endParaRPr kumimoji="0" lang="en-US" altLang="ja-JP" sz="1800" b="1" dirty="0">
              <a:solidFill>
                <a:srgbClr val="000000"/>
              </a:solidFill>
              <a:latin typeface="+mn-ea"/>
            </a:endParaRPr>
          </a:p>
          <a:p>
            <a:pPr>
              <a:defRPr/>
            </a:pPr>
            <a:r>
              <a:rPr kumimoji="0" lang="ja-JP" altLang="en-US" sz="1800" b="1" dirty="0">
                <a:solidFill>
                  <a:srgbClr val="000000"/>
                </a:solidFill>
                <a:latin typeface="+mn-ea"/>
              </a:rPr>
              <a:t>■　</a:t>
            </a:r>
            <a:r>
              <a:rPr kumimoji="0" lang="en-US" altLang="ja-JP" sz="1800" b="1" dirty="0">
                <a:solidFill>
                  <a:srgbClr val="000000"/>
                </a:solidFill>
                <a:latin typeface="+mn-ea"/>
              </a:rPr>
              <a:t>2005</a:t>
            </a:r>
            <a:r>
              <a:rPr kumimoji="0" lang="ja-JP" altLang="en-US" sz="1800" b="1" dirty="0">
                <a:solidFill>
                  <a:srgbClr val="000000"/>
                </a:solidFill>
                <a:latin typeface="+mn-ea"/>
              </a:rPr>
              <a:t>年　</a:t>
            </a:r>
            <a:r>
              <a:rPr kumimoji="0" lang="en-US" altLang="ja-JP" sz="1800" b="1" dirty="0">
                <a:solidFill>
                  <a:srgbClr val="000000"/>
                </a:solidFill>
                <a:latin typeface="+mn-ea"/>
              </a:rPr>
              <a:t>7</a:t>
            </a:r>
            <a:r>
              <a:rPr kumimoji="0" lang="ja-JP" altLang="en-US" sz="1800" b="1" dirty="0">
                <a:solidFill>
                  <a:srgbClr val="000000"/>
                </a:solidFill>
                <a:latin typeface="+mn-ea"/>
              </a:rPr>
              <a:t>月　</a:t>
            </a:r>
            <a:r>
              <a:rPr lang="en-US" altLang="ja-JP" sz="1800" b="1" dirty="0">
                <a:latin typeface="+mn-ea"/>
              </a:rPr>
              <a:t>Microsoft Incubation Program</a:t>
            </a:r>
            <a:r>
              <a:rPr lang="ja-JP" altLang="en-US" sz="1800" b="1" dirty="0">
                <a:latin typeface="+mn-ea"/>
              </a:rPr>
              <a:t>「</a:t>
            </a:r>
            <a:r>
              <a:rPr lang="en-US" altLang="ja-JP" sz="1800" b="1" dirty="0">
                <a:latin typeface="+mn-ea"/>
              </a:rPr>
              <a:t>2005Special Award </a:t>
            </a:r>
            <a:r>
              <a:rPr lang="ja-JP" altLang="en-US" sz="1800" b="1" dirty="0">
                <a:latin typeface="+mn-ea"/>
              </a:rPr>
              <a:t>受賞</a:t>
            </a:r>
            <a:endParaRPr lang="en-US" altLang="ja-JP" sz="1800" b="1" dirty="0">
              <a:latin typeface="+mn-ea"/>
            </a:endParaRPr>
          </a:p>
          <a:p>
            <a:pPr>
              <a:defRPr/>
            </a:pPr>
            <a:r>
              <a:rPr lang="ja-JP" altLang="en-US" sz="1800" b="1" dirty="0">
                <a:latin typeface="+mn-ea"/>
              </a:rPr>
              <a:t>■　</a:t>
            </a:r>
            <a:r>
              <a:rPr kumimoji="0" lang="en-US" altLang="ja-JP" sz="1800" b="1" dirty="0">
                <a:solidFill>
                  <a:srgbClr val="000000"/>
                </a:solidFill>
                <a:latin typeface="+mn-ea"/>
              </a:rPr>
              <a:t>2005</a:t>
            </a:r>
            <a:r>
              <a:rPr kumimoji="0" lang="ja-JP" altLang="en-US" sz="1800" b="1" dirty="0">
                <a:solidFill>
                  <a:srgbClr val="000000"/>
                </a:solidFill>
                <a:latin typeface="+mn-ea"/>
              </a:rPr>
              <a:t>年　</a:t>
            </a:r>
            <a:r>
              <a:rPr kumimoji="0" lang="en-US" altLang="ja-JP" sz="1800" b="1" dirty="0">
                <a:solidFill>
                  <a:srgbClr val="000000"/>
                </a:solidFill>
                <a:latin typeface="+mn-ea"/>
              </a:rPr>
              <a:t>7</a:t>
            </a:r>
            <a:r>
              <a:rPr kumimoji="0" lang="ja-JP" altLang="en-US" sz="1800" b="1" dirty="0">
                <a:solidFill>
                  <a:srgbClr val="000000"/>
                </a:solidFill>
                <a:latin typeface="+mn-ea"/>
              </a:rPr>
              <a:t>月　</a:t>
            </a:r>
            <a:r>
              <a:rPr lang="en-US" altLang="ja-JP" sz="1800" b="1" dirty="0">
                <a:latin typeface="+mn-ea"/>
              </a:rPr>
              <a:t>SFC</a:t>
            </a:r>
            <a:r>
              <a:rPr lang="ja-JP" altLang="en-US" sz="1800" b="1" dirty="0">
                <a:latin typeface="+mn-ea"/>
              </a:rPr>
              <a:t>　</a:t>
            </a:r>
            <a:r>
              <a:rPr lang="en-US" altLang="ja-JP" sz="1800" b="1" dirty="0">
                <a:latin typeface="+mn-ea"/>
              </a:rPr>
              <a:t>Entrepreneur Award 2005Special Award </a:t>
            </a:r>
            <a:r>
              <a:rPr lang="ja-JP" altLang="en-US" sz="1800" b="1" dirty="0">
                <a:latin typeface="+mn-ea"/>
              </a:rPr>
              <a:t>受賞</a:t>
            </a:r>
            <a:endParaRPr lang="en-US" altLang="ja-JP" sz="1800" b="1" dirty="0">
              <a:latin typeface="+mn-ea"/>
            </a:endParaRPr>
          </a:p>
          <a:p>
            <a:pPr>
              <a:defRPr/>
            </a:pPr>
            <a:r>
              <a:rPr lang="ja-JP" altLang="en-US" b="1" dirty="0">
                <a:latin typeface="+mn-ea"/>
              </a:rPr>
              <a:t>■   </a:t>
            </a:r>
            <a:r>
              <a:rPr lang="en-US" altLang="ja-JP" b="1" dirty="0">
                <a:latin typeface="+mn-ea"/>
              </a:rPr>
              <a:t>2009</a:t>
            </a:r>
            <a:r>
              <a:rPr lang="ja-JP" altLang="en-US" sz="1800" b="1" dirty="0">
                <a:latin typeface="+mn-ea"/>
              </a:rPr>
              <a:t>年    </a:t>
            </a:r>
            <a:r>
              <a:rPr lang="en-US" altLang="ja-JP" sz="1800" b="1" dirty="0">
                <a:latin typeface="+mn-ea"/>
              </a:rPr>
              <a:t>6</a:t>
            </a:r>
            <a:r>
              <a:rPr lang="ja-JP" altLang="en-US" sz="1800" b="1" dirty="0">
                <a:latin typeface="+mn-ea"/>
              </a:rPr>
              <a:t>月　「人事部が会社を救う」出版</a:t>
            </a:r>
            <a:endParaRPr lang="en-US" altLang="ja-JP" sz="1800" b="1" dirty="0">
              <a:latin typeface="+mn-ea"/>
            </a:endParaRPr>
          </a:p>
          <a:p>
            <a:pPr>
              <a:defRPr/>
            </a:pPr>
            <a:r>
              <a:rPr lang="ja-JP" altLang="en-US" sz="1800" b="1" dirty="0">
                <a:latin typeface="+mn-ea"/>
              </a:rPr>
              <a:t>■　</a:t>
            </a:r>
            <a:r>
              <a:rPr kumimoji="0" lang="en-US" altLang="ja-JP" sz="1800" b="1" dirty="0">
                <a:solidFill>
                  <a:srgbClr val="000000"/>
                </a:solidFill>
                <a:latin typeface="+mn-ea"/>
              </a:rPr>
              <a:t>2010</a:t>
            </a:r>
            <a:r>
              <a:rPr kumimoji="0" lang="ja-JP" altLang="en-US" sz="1800" b="1" dirty="0">
                <a:solidFill>
                  <a:srgbClr val="000000"/>
                </a:solidFill>
                <a:latin typeface="+mn-ea"/>
              </a:rPr>
              <a:t>年</a:t>
            </a:r>
            <a:r>
              <a:rPr kumimoji="0" lang="en-US" altLang="ja-JP" b="1" dirty="0">
                <a:solidFill>
                  <a:srgbClr val="000000"/>
                </a:solidFill>
                <a:latin typeface="+mn-ea"/>
              </a:rPr>
              <a:t>  </a:t>
            </a:r>
            <a:r>
              <a:rPr kumimoji="0" lang="en-US" altLang="ja-JP" sz="1800" b="1" dirty="0">
                <a:solidFill>
                  <a:srgbClr val="000000"/>
                </a:solidFill>
                <a:latin typeface="+mn-ea"/>
              </a:rPr>
              <a:t>11</a:t>
            </a:r>
            <a:r>
              <a:rPr kumimoji="0" lang="ja-JP" altLang="en-US" sz="1800" b="1" dirty="0">
                <a:solidFill>
                  <a:srgbClr val="000000"/>
                </a:solidFill>
                <a:latin typeface="+mn-ea"/>
              </a:rPr>
              <a:t>月　 </a:t>
            </a:r>
            <a:r>
              <a:rPr kumimoji="0" lang="en-US" altLang="ja-JP" sz="1800" b="1" dirty="0">
                <a:solidFill>
                  <a:srgbClr val="000000"/>
                </a:solidFill>
                <a:latin typeface="+mn-ea"/>
              </a:rPr>
              <a:t>EOY</a:t>
            </a:r>
            <a:r>
              <a:rPr kumimoji="0" lang="ja-JP" altLang="en-US" sz="1800" b="1" dirty="0">
                <a:solidFill>
                  <a:srgbClr val="000000"/>
                </a:solidFill>
                <a:latin typeface="+mn-ea"/>
              </a:rPr>
              <a:t>ビジネスモデル特別賞</a:t>
            </a:r>
            <a:endParaRPr kumimoji="0" lang="en-US" altLang="ja-JP" sz="1800" b="1" dirty="0">
              <a:solidFill>
                <a:srgbClr val="000000"/>
              </a:solidFill>
              <a:latin typeface="+mn-ea"/>
            </a:endParaRPr>
          </a:p>
          <a:p>
            <a:pPr>
              <a:defRPr/>
            </a:pPr>
            <a:r>
              <a:rPr kumimoji="0" lang="ja-JP" altLang="en-US" sz="1800" b="1" dirty="0">
                <a:solidFill>
                  <a:srgbClr val="000000"/>
                </a:solidFill>
                <a:latin typeface="+mn-ea"/>
              </a:rPr>
              <a:t>■　</a:t>
            </a:r>
            <a:r>
              <a:rPr kumimoji="0" lang="en-US" altLang="ja-JP" sz="1800" b="1" dirty="0">
                <a:solidFill>
                  <a:srgbClr val="000000"/>
                </a:solidFill>
                <a:latin typeface="+mn-ea"/>
              </a:rPr>
              <a:t>2013</a:t>
            </a:r>
            <a:r>
              <a:rPr kumimoji="0" lang="ja-JP" altLang="en-US" sz="1800" b="1" dirty="0">
                <a:solidFill>
                  <a:srgbClr val="000000"/>
                </a:solidFill>
                <a:latin typeface="+mn-ea"/>
              </a:rPr>
              <a:t>年  </a:t>
            </a:r>
            <a:r>
              <a:rPr kumimoji="0" lang="en-US" altLang="ja-JP" sz="1800" b="1" dirty="0">
                <a:solidFill>
                  <a:srgbClr val="000000"/>
                </a:solidFill>
                <a:latin typeface="+mn-ea"/>
              </a:rPr>
              <a:t>10</a:t>
            </a:r>
            <a:r>
              <a:rPr kumimoji="0" lang="ja-JP" altLang="en-US" sz="1800" b="1" dirty="0">
                <a:solidFill>
                  <a:srgbClr val="000000"/>
                </a:solidFill>
                <a:latin typeface="+mn-ea"/>
              </a:rPr>
              <a:t>月　</a:t>
            </a:r>
            <a:r>
              <a:rPr kumimoji="0" lang="ja-JP" altLang="en-US" b="1" dirty="0">
                <a:solidFill>
                  <a:srgbClr val="000000"/>
                </a:solidFill>
                <a:latin typeface="+mn-ea"/>
              </a:rPr>
              <a:t>社名を「ナレッジコンスタント」に変更</a:t>
            </a:r>
            <a:endParaRPr kumimoji="0" lang="en-US" altLang="ja-JP" b="1" dirty="0">
              <a:solidFill>
                <a:srgbClr val="000000"/>
              </a:solidFill>
              <a:latin typeface="+mn-ea"/>
            </a:endParaRPr>
          </a:p>
          <a:p>
            <a:pPr>
              <a:defRPr/>
            </a:pPr>
            <a:r>
              <a:rPr kumimoji="0" lang="ja-JP" altLang="en-US" b="1" dirty="0">
                <a:solidFill>
                  <a:srgbClr val="FF0000"/>
                </a:solidFill>
                <a:latin typeface="+mn-ea"/>
              </a:rPr>
              <a:t>■　</a:t>
            </a:r>
            <a:r>
              <a:rPr kumimoji="0" lang="en-US" altLang="ja-JP" b="1" dirty="0">
                <a:solidFill>
                  <a:srgbClr val="FF0000"/>
                </a:solidFill>
                <a:latin typeface="+mn-ea"/>
              </a:rPr>
              <a:t>2017</a:t>
            </a:r>
            <a:r>
              <a:rPr kumimoji="0" lang="ja-JP" altLang="en-US" b="1" dirty="0">
                <a:solidFill>
                  <a:srgbClr val="FF0000"/>
                </a:solidFill>
                <a:latin typeface="+mn-ea"/>
              </a:rPr>
              <a:t>年　</a:t>
            </a:r>
            <a:r>
              <a:rPr kumimoji="0" lang="en-US" altLang="ja-JP" b="1" dirty="0">
                <a:solidFill>
                  <a:srgbClr val="FF0000"/>
                </a:solidFill>
                <a:latin typeface="+mn-ea"/>
              </a:rPr>
              <a:t>4</a:t>
            </a:r>
            <a:r>
              <a:rPr kumimoji="0" lang="ja-JP" altLang="en-US" b="1" dirty="0">
                <a:solidFill>
                  <a:srgbClr val="FF0000"/>
                </a:solidFill>
                <a:latin typeface="+mn-ea"/>
              </a:rPr>
              <a:t>月　表参道メンタルヘルス</a:t>
            </a:r>
            <a:r>
              <a:rPr kumimoji="0" lang="ja-JP" altLang="en-US" b="1" dirty="0">
                <a:solidFill>
                  <a:srgbClr val="FF0000"/>
                </a:solidFill>
                <a:latin typeface="Times New Roman" pitchFamily="18" charset="0"/>
              </a:rPr>
              <a:t>協会のビジョンに賛同・参画</a:t>
            </a:r>
            <a:endParaRPr kumimoji="0" lang="en-US" altLang="ja-JP" b="1" dirty="0">
              <a:solidFill>
                <a:srgbClr val="FF0000"/>
              </a:solidFill>
              <a:latin typeface="Times New Roman" pitchFamily="18" charset="0"/>
            </a:endParaRPr>
          </a:p>
        </p:txBody>
      </p:sp>
      <p:sp>
        <p:nvSpPr>
          <p:cNvPr id="18" name="テキスト ボックス 17">
            <a:extLst>
              <a:ext uri="{FF2B5EF4-FFF2-40B4-BE49-F238E27FC236}">
                <a16:creationId xmlns:a16="http://schemas.microsoft.com/office/drawing/2014/main" xmlns="" id="{7A564A3D-E99A-40C3-98F4-8E015D1F0DA9}"/>
              </a:ext>
            </a:extLst>
          </p:cNvPr>
          <p:cNvSpPr txBox="1"/>
          <p:nvPr/>
        </p:nvSpPr>
        <p:spPr>
          <a:xfrm>
            <a:off x="140553" y="5549446"/>
            <a:ext cx="11634212" cy="1015663"/>
          </a:xfrm>
          <a:prstGeom prst="rect">
            <a:avLst/>
          </a:prstGeom>
          <a:noFill/>
          <a:ln w="38100">
            <a:solidFill>
              <a:srgbClr val="FFFF00"/>
            </a:solidFill>
          </a:ln>
        </p:spPr>
        <p:txBody>
          <a:bodyPr wrap="square" rtlCol="0">
            <a:spAutoFit/>
          </a:bodyPr>
          <a:lstStyle/>
          <a:p>
            <a:r>
              <a:rPr lang="ja-JP" altLang="en-US" sz="2000" b="1" dirty="0"/>
              <a:t>専門分野　</a:t>
            </a:r>
            <a:r>
              <a:rPr lang="en-US" altLang="ja-JP" sz="2000" b="1" dirty="0"/>
              <a:t>BA</a:t>
            </a:r>
            <a:r>
              <a:rPr lang="ja-JP" altLang="en-US" sz="2000" b="1" dirty="0"/>
              <a:t>：（</a:t>
            </a:r>
            <a:r>
              <a:rPr lang="en-US" altLang="ja-JP" sz="2000" b="1" dirty="0"/>
              <a:t>Business</a:t>
            </a:r>
            <a:r>
              <a:rPr lang="ja-JP" altLang="en-US" sz="2000" b="1" dirty="0"/>
              <a:t>　</a:t>
            </a:r>
            <a:r>
              <a:rPr lang="en-US" altLang="ja-JP" sz="2000" b="1" dirty="0"/>
              <a:t>Analysis</a:t>
            </a:r>
            <a:r>
              <a:rPr lang="ja-JP" altLang="en-US" sz="2000" b="1" dirty="0"/>
              <a:t>）経営者の経営上の悩みや、業務改善・拡張等様々な業務シ　</a:t>
            </a:r>
            <a:endParaRPr lang="en-US" altLang="ja-JP" sz="2000" b="1" dirty="0"/>
          </a:p>
          <a:p>
            <a:r>
              <a:rPr lang="ja-JP" altLang="en-US" sz="2000" b="1" dirty="0"/>
              <a:t>　　　　　ステム構築の諸問題を解決する業務。改善の中で「人事・従業員のメンタル疾患など共通　</a:t>
            </a:r>
            <a:endParaRPr lang="en-US" altLang="ja-JP" sz="2000" b="1" dirty="0"/>
          </a:p>
          <a:p>
            <a:r>
              <a:rPr lang="ja-JP" altLang="en-US" sz="2000" b="1" dirty="0"/>
              <a:t>　　　　　して悩みが多く、解決の</a:t>
            </a:r>
            <a:r>
              <a:rPr lang="en-US" altLang="ja-JP" sz="2000" b="1" dirty="0"/>
              <a:t>AI</a:t>
            </a:r>
            <a:r>
              <a:rPr lang="ja-JP" altLang="en-US" sz="2000" b="1" dirty="0"/>
              <a:t>ソリューションの提供を提言している</a:t>
            </a:r>
            <a:endParaRPr lang="en-US" altLang="ja-JP" sz="2000" b="1" dirty="0"/>
          </a:p>
        </p:txBody>
      </p:sp>
      <p:sp>
        <p:nvSpPr>
          <p:cNvPr id="19" name="テキスト ボックス 18">
            <a:extLst>
              <a:ext uri="{FF2B5EF4-FFF2-40B4-BE49-F238E27FC236}">
                <a16:creationId xmlns:a16="http://schemas.microsoft.com/office/drawing/2014/main" xmlns="" id="{8BAFC673-B0E1-4372-8E37-3C5AAA500F76}"/>
              </a:ext>
            </a:extLst>
          </p:cNvPr>
          <p:cNvSpPr txBox="1"/>
          <p:nvPr/>
        </p:nvSpPr>
        <p:spPr>
          <a:xfrm>
            <a:off x="9287060" y="3658970"/>
            <a:ext cx="2441693" cy="338554"/>
          </a:xfrm>
          <a:prstGeom prst="rect">
            <a:avLst/>
          </a:prstGeom>
          <a:solidFill>
            <a:schemeClr val="accent1">
              <a:lumMod val="20000"/>
              <a:lumOff val="80000"/>
            </a:schemeClr>
          </a:solidFill>
          <a:scene3d>
            <a:camera prst="orthographicFront"/>
            <a:lightRig rig="threePt" dir="t"/>
          </a:scene3d>
          <a:sp3d>
            <a:bevelT/>
          </a:sp3d>
        </p:spPr>
        <p:txBody>
          <a:bodyPr wrap="square" rtlCol="0">
            <a:spAutoFit/>
          </a:bodyPr>
          <a:lstStyle/>
          <a:p>
            <a:r>
              <a:rPr lang="ja-JP" altLang="en-US" sz="1600" b="1" dirty="0">
                <a:solidFill>
                  <a:srgbClr val="FF0000"/>
                </a:solidFill>
              </a:rPr>
              <a:t>課題や問題の解決手段</a:t>
            </a:r>
          </a:p>
        </p:txBody>
      </p:sp>
      <p:sp>
        <p:nvSpPr>
          <p:cNvPr id="20" name="下矢印 10">
            <a:extLst>
              <a:ext uri="{FF2B5EF4-FFF2-40B4-BE49-F238E27FC236}">
                <a16:creationId xmlns:a16="http://schemas.microsoft.com/office/drawing/2014/main" xmlns="" id="{5169B98E-B421-4837-B91D-D3D86DE900F3}"/>
              </a:ext>
            </a:extLst>
          </p:cNvPr>
          <p:cNvSpPr/>
          <p:nvPr/>
        </p:nvSpPr>
        <p:spPr>
          <a:xfrm>
            <a:off x="10243814" y="4037700"/>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a:extLst>
              <a:ext uri="{FF2B5EF4-FFF2-40B4-BE49-F238E27FC236}">
                <a16:creationId xmlns:a16="http://schemas.microsoft.com/office/drawing/2014/main" xmlns="" id="{1A114EE5-5193-407E-97E9-BD551721CDCB}"/>
              </a:ext>
            </a:extLst>
          </p:cNvPr>
          <p:cNvSpPr txBox="1"/>
          <p:nvPr/>
        </p:nvSpPr>
        <p:spPr>
          <a:xfrm>
            <a:off x="9287061" y="4324902"/>
            <a:ext cx="2441694" cy="338554"/>
          </a:xfrm>
          <a:prstGeom prst="rect">
            <a:avLst/>
          </a:prstGeom>
          <a:solidFill>
            <a:schemeClr val="accent6">
              <a:lumMod val="40000"/>
              <a:lumOff val="60000"/>
            </a:schemeClr>
          </a:solidFill>
          <a:scene3d>
            <a:camera prst="orthographicFront"/>
            <a:lightRig rig="threePt" dir="t"/>
          </a:scene3d>
          <a:sp3d>
            <a:bevelT/>
          </a:sp3d>
        </p:spPr>
        <p:txBody>
          <a:bodyPr wrap="none" rtlCol="0">
            <a:spAutoFit/>
          </a:bodyPr>
          <a:lstStyle/>
          <a:p>
            <a:r>
              <a:rPr lang="ja-JP" altLang="en-US" sz="1600" b="1" dirty="0"/>
              <a:t>新ビジネスモデルの提案</a:t>
            </a:r>
          </a:p>
        </p:txBody>
      </p:sp>
      <p:sp>
        <p:nvSpPr>
          <p:cNvPr id="22" name="下矢印 18">
            <a:extLst>
              <a:ext uri="{FF2B5EF4-FFF2-40B4-BE49-F238E27FC236}">
                <a16:creationId xmlns:a16="http://schemas.microsoft.com/office/drawing/2014/main" xmlns="" id="{38E7D23F-6BB9-4FF6-BD27-0CA6683E241A}"/>
              </a:ext>
            </a:extLst>
          </p:cNvPr>
          <p:cNvSpPr/>
          <p:nvPr/>
        </p:nvSpPr>
        <p:spPr>
          <a:xfrm>
            <a:off x="10254248" y="4789230"/>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a:extLst>
              <a:ext uri="{FF2B5EF4-FFF2-40B4-BE49-F238E27FC236}">
                <a16:creationId xmlns:a16="http://schemas.microsoft.com/office/drawing/2014/main" xmlns="" id="{9751DABE-217C-4D59-B12C-A600FFE2CD5B}"/>
              </a:ext>
            </a:extLst>
          </p:cNvPr>
          <p:cNvSpPr txBox="1"/>
          <p:nvPr/>
        </p:nvSpPr>
        <p:spPr>
          <a:xfrm>
            <a:off x="9333071" y="5085607"/>
            <a:ext cx="2441694" cy="338554"/>
          </a:xfrm>
          <a:prstGeom prst="rect">
            <a:avLst/>
          </a:prstGeom>
          <a:solidFill>
            <a:schemeClr val="bg2">
              <a:lumMod val="75000"/>
            </a:schemeClr>
          </a:solidFill>
          <a:scene3d>
            <a:camera prst="orthographicFront"/>
            <a:lightRig rig="threePt" dir="t"/>
          </a:scene3d>
          <a:sp3d>
            <a:bevelT/>
          </a:sp3d>
        </p:spPr>
        <p:txBody>
          <a:bodyPr wrap="none" rtlCol="0">
            <a:spAutoFit/>
          </a:bodyPr>
          <a:lstStyle/>
          <a:p>
            <a:r>
              <a:rPr lang="ja-JP" altLang="en-US" sz="1600" b="1" dirty="0"/>
              <a:t>新ビジネスモデルの実践</a:t>
            </a:r>
          </a:p>
        </p:txBody>
      </p:sp>
      <p:sp>
        <p:nvSpPr>
          <p:cNvPr id="3" name="テキスト ボックス 2">
            <a:extLst>
              <a:ext uri="{FF2B5EF4-FFF2-40B4-BE49-F238E27FC236}">
                <a16:creationId xmlns:a16="http://schemas.microsoft.com/office/drawing/2014/main" xmlns="" id="{15183E9A-7E0F-46BD-B5D3-7BEEF096FC36}"/>
              </a:ext>
            </a:extLst>
          </p:cNvPr>
          <p:cNvSpPr txBox="1"/>
          <p:nvPr/>
        </p:nvSpPr>
        <p:spPr>
          <a:xfrm>
            <a:off x="263041" y="4903115"/>
            <a:ext cx="8714700" cy="646331"/>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r>
              <a:rPr kumimoji="1" lang="ja-JP" altLang="en-US" b="1" dirty="0"/>
              <a:t>□　</a:t>
            </a:r>
            <a:r>
              <a:rPr kumimoji="1" lang="en-US" altLang="ja-JP" b="1" dirty="0"/>
              <a:t>2020</a:t>
            </a:r>
            <a:r>
              <a:rPr kumimoji="1" lang="ja-JP" altLang="en-US" b="1" dirty="0"/>
              <a:t>年　</a:t>
            </a:r>
            <a:r>
              <a:rPr kumimoji="1" lang="en-US" altLang="ja-JP" b="1" dirty="0"/>
              <a:t>4</a:t>
            </a:r>
            <a:r>
              <a:rPr kumimoji="1" lang="ja-JP" altLang="en-US" b="1" dirty="0"/>
              <a:t>月　情報経営専門職大学　専任教員</a:t>
            </a:r>
            <a:endParaRPr kumimoji="1" lang="en-US" altLang="ja-JP" b="1" dirty="0"/>
          </a:p>
          <a:p>
            <a:r>
              <a:rPr lang="ja-JP" altLang="en-US" b="1" dirty="0"/>
              <a:t>□　</a:t>
            </a:r>
            <a:r>
              <a:rPr lang="en-US" altLang="ja-JP" b="1" dirty="0"/>
              <a:t>2023</a:t>
            </a:r>
            <a:r>
              <a:rPr lang="ja-JP" altLang="en-US" b="1" dirty="0"/>
              <a:t>年　</a:t>
            </a:r>
            <a:r>
              <a:rPr lang="en-US" altLang="ja-JP" b="1" dirty="0"/>
              <a:t>4</a:t>
            </a:r>
            <a:r>
              <a:rPr lang="ja-JP" altLang="en-US" b="1" dirty="0"/>
              <a:t>月　ビューティ＆ウエルネス専門職大学　専任教員（予定）</a:t>
            </a:r>
            <a:endParaRPr kumimoji="1" lang="ja-JP" altLang="en-US" b="1" dirty="0"/>
          </a:p>
        </p:txBody>
      </p:sp>
    </p:spTree>
    <p:extLst>
      <p:ext uri="{BB962C8B-B14F-4D97-AF65-F5344CB8AC3E}">
        <p14:creationId xmlns:p14="http://schemas.microsoft.com/office/powerpoint/2010/main" val="378279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6491700" cy="707886"/>
          </a:xfrm>
          <a:prstGeom prst="rect">
            <a:avLst/>
          </a:prstGeom>
          <a:noFill/>
        </p:spPr>
        <p:txBody>
          <a:bodyPr wrap="square" rtlCol="0">
            <a:spAutoFit/>
          </a:bodyPr>
          <a:lstStyle/>
          <a:p>
            <a:r>
              <a:rPr lang="en-US" altLang="ja-JP" sz="4000" b="1" dirty="0"/>
              <a:t>13</a:t>
            </a:r>
            <a:r>
              <a:rPr lang="ja-JP" altLang="en-US" sz="4000" b="1" dirty="0"/>
              <a:t>－２．リーダーシップ</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a:off x="377024" y="6456458"/>
            <a:ext cx="1162944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E224A6BF-749D-4DFB-83E0-FA9C072122F4}"/>
              </a:ext>
            </a:extLst>
          </p:cNvPr>
          <p:cNvPicPr>
            <a:picLocks noChangeAspect="1"/>
          </p:cNvPicPr>
          <p:nvPr/>
        </p:nvPicPr>
        <p:blipFill rotWithShape="1">
          <a:blip r:embed="rId3"/>
          <a:srcRect l="5416" t="24536" r="10525" b="52502"/>
          <a:stretch/>
        </p:blipFill>
        <p:spPr>
          <a:xfrm>
            <a:off x="1439575" y="896517"/>
            <a:ext cx="10437681" cy="2260156"/>
          </a:xfrm>
          <a:prstGeom prst="rect">
            <a:avLst/>
          </a:prstGeom>
        </p:spPr>
      </p:pic>
      <p:graphicFrame>
        <p:nvGraphicFramePr>
          <p:cNvPr id="2" name="表 1">
            <a:extLst>
              <a:ext uri="{FF2B5EF4-FFF2-40B4-BE49-F238E27FC236}">
                <a16:creationId xmlns:a16="http://schemas.microsoft.com/office/drawing/2014/main" xmlns="" id="{7C5E3ABA-9489-4D5C-BCD0-16648B41F282}"/>
              </a:ext>
            </a:extLst>
          </p:cNvPr>
          <p:cNvGraphicFramePr>
            <a:graphicFrameLocks noGrp="1"/>
          </p:cNvGraphicFramePr>
          <p:nvPr>
            <p:extLst>
              <p:ext uri="{D42A27DB-BD31-4B8C-83A1-F6EECF244321}">
                <p14:modId xmlns:p14="http://schemas.microsoft.com/office/powerpoint/2010/main" val="1154745022"/>
              </p:ext>
            </p:extLst>
          </p:nvPr>
        </p:nvGraphicFramePr>
        <p:xfrm>
          <a:off x="377024" y="3107473"/>
          <a:ext cx="11437951" cy="1604010"/>
        </p:xfrm>
        <a:graphic>
          <a:graphicData uri="http://schemas.openxmlformats.org/drawingml/2006/table">
            <a:tbl>
              <a:tblPr>
                <a:tableStyleId>{5C22544A-7EE6-4342-B048-85BDC9FD1C3A}</a:tableStyleId>
              </a:tblPr>
              <a:tblGrid>
                <a:gridCol w="3478696">
                  <a:extLst>
                    <a:ext uri="{9D8B030D-6E8A-4147-A177-3AD203B41FA5}">
                      <a16:colId xmlns:a16="http://schemas.microsoft.com/office/drawing/2014/main" xmlns="" val="2401220622"/>
                    </a:ext>
                  </a:extLst>
                </a:gridCol>
                <a:gridCol w="7959255">
                  <a:extLst>
                    <a:ext uri="{9D8B030D-6E8A-4147-A177-3AD203B41FA5}">
                      <a16:colId xmlns:a16="http://schemas.microsoft.com/office/drawing/2014/main" xmlns="" val="816983627"/>
                    </a:ext>
                  </a:extLst>
                </a:gridCol>
              </a:tblGrid>
              <a:tr h="219075">
                <a:tc>
                  <a:txBody>
                    <a:bodyPr/>
                    <a:lstStyle/>
                    <a:p>
                      <a:pPr algn="ctr" fontAlgn="ctr"/>
                      <a:r>
                        <a:rPr lang="ja-JP" altLang="en-US" sz="2400" b="1" u="none" strike="noStrike" dirty="0">
                          <a:effectLst/>
                        </a:rPr>
                        <a:t>リーダーシップ</a:t>
                      </a:r>
                      <a:endParaRPr lang="ja-JP" altLang="en-US" sz="2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ja-JP" altLang="en-US" sz="2400" b="1" u="none" strike="noStrike" dirty="0">
                          <a:effectLst/>
                        </a:rPr>
                        <a:t>説　　　　　明</a:t>
                      </a:r>
                      <a:endParaRPr lang="ja-JP" altLang="en-US" sz="2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966482417"/>
                  </a:ext>
                </a:extLst>
              </a:tr>
              <a:tr h="0">
                <a:tc>
                  <a:txBody>
                    <a:bodyPr/>
                    <a:lstStyle/>
                    <a:p>
                      <a:pPr algn="ctr" fontAlgn="ctr"/>
                      <a:r>
                        <a:rPr lang="ja-JP" altLang="en-US" sz="2000" b="1" u="none" strike="noStrike" dirty="0">
                          <a:effectLst/>
                        </a:rPr>
                        <a:t>リーダー・ポテンシャル</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2000" b="1" u="none" strike="noStrike" dirty="0">
                          <a:effectLst/>
                        </a:rPr>
                        <a:t>リーダーとなってグループを率いたり、メンバー個々人の成長を促したりすることへの</a:t>
                      </a:r>
                      <a:r>
                        <a:rPr lang="ja-JP" altLang="en-US" sz="2000" b="1" u="none" strike="noStrike" dirty="0">
                          <a:solidFill>
                            <a:srgbClr val="FF0000"/>
                          </a:solidFill>
                          <a:effectLst/>
                        </a:rPr>
                        <a:t>潜在的な適性</a:t>
                      </a:r>
                      <a:endParaRPr lang="ja-JP" altLang="en-US" sz="20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21562349"/>
                  </a:ext>
                </a:extLst>
              </a:tr>
              <a:tr h="0">
                <a:tc>
                  <a:txBody>
                    <a:bodyPr/>
                    <a:lstStyle/>
                    <a:p>
                      <a:pPr algn="ctr" fontAlgn="ctr"/>
                      <a:r>
                        <a:rPr lang="ja-JP" altLang="en-US" sz="2000" b="1" u="none" strike="noStrike" dirty="0">
                          <a:effectLst/>
                        </a:rPr>
                        <a:t>自己肯定感</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2000" b="1" u="none" strike="noStrike" dirty="0">
                          <a:effectLst/>
                        </a:rPr>
                        <a:t>自分自身のことをどの程度</a:t>
                      </a:r>
                      <a:r>
                        <a:rPr lang="ja-JP" altLang="en-US" sz="2000" b="1" u="none" strike="noStrike" dirty="0">
                          <a:solidFill>
                            <a:srgbClr val="FF0000"/>
                          </a:solidFill>
                          <a:effectLst/>
                        </a:rPr>
                        <a:t>ポジティヴ（肯定的）</a:t>
                      </a:r>
                      <a:r>
                        <a:rPr lang="ja-JP" altLang="en-US" sz="2000" b="1" u="none" strike="noStrike" dirty="0">
                          <a:effectLst/>
                        </a:rPr>
                        <a:t>に見ているかを表す指標</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3559067040"/>
                  </a:ext>
                </a:extLst>
              </a:tr>
            </a:tbl>
          </a:graphicData>
        </a:graphic>
      </p:graphicFrame>
      <p:sp>
        <p:nvSpPr>
          <p:cNvPr id="10" name="テキスト ボックス 9">
            <a:extLst>
              <a:ext uri="{FF2B5EF4-FFF2-40B4-BE49-F238E27FC236}">
                <a16:creationId xmlns:a16="http://schemas.microsoft.com/office/drawing/2014/main" xmlns="" id="{979FC971-58ED-477D-9052-26584B680A9B}"/>
              </a:ext>
            </a:extLst>
          </p:cNvPr>
          <p:cNvSpPr txBox="1"/>
          <p:nvPr/>
        </p:nvSpPr>
        <p:spPr>
          <a:xfrm>
            <a:off x="217952" y="4800231"/>
            <a:ext cx="11597023" cy="1569660"/>
          </a:xfrm>
          <a:prstGeom prst="rect">
            <a:avLst/>
          </a:prstGeom>
          <a:solidFill>
            <a:schemeClr val="accent2">
              <a:lumMod val="60000"/>
              <a:lumOff val="40000"/>
            </a:schemeClr>
          </a:solidFill>
          <a:ln>
            <a:solidFill>
              <a:schemeClr val="accent6">
                <a:lumMod val="75000"/>
              </a:schemeClr>
            </a:solidFill>
          </a:ln>
        </p:spPr>
        <p:txBody>
          <a:bodyPr wrap="square">
            <a:spAutoFit/>
          </a:bodyPr>
          <a:lstStyle/>
          <a:p>
            <a:r>
              <a:rPr lang="ja-JP" altLang="en-US" sz="2400" b="1" dirty="0">
                <a:solidFill>
                  <a:srgbClr val="7030A0"/>
                </a:solidFill>
                <a:latin typeface="Arial" pitchFamily="34" charset="0"/>
              </a:rPr>
              <a:t>自己肯定感（効力感）</a:t>
            </a:r>
            <a:r>
              <a:rPr lang="ja-JP" altLang="en-US" sz="2400" b="1" dirty="0">
                <a:latin typeface="Arial" pitchFamily="34" charset="0"/>
              </a:rPr>
              <a:t>・・</a:t>
            </a:r>
            <a:r>
              <a:rPr lang="en-US" altLang="ja-JP" sz="2400" b="1" dirty="0">
                <a:latin typeface="Arial" pitchFamily="34" charset="0"/>
              </a:rPr>
              <a:t>SE</a:t>
            </a:r>
            <a:r>
              <a:rPr lang="ja-JP" altLang="en-US" sz="2400" b="1" dirty="0">
                <a:latin typeface="Arial" pitchFamily="34" charset="0"/>
              </a:rPr>
              <a:t>　⇔　自分に対してどれぐらい自信を持ち、自分を大切に考えているか、あるいは自分を</a:t>
            </a:r>
            <a:r>
              <a:rPr lang="ja-JP" altLang="en-US" sz="2400" b="1" dirty="0">
                <a:solidFill>
                  <a:srgbClr val="FF0000"/>
                </a:solidFill>
                <a:latin typeface="Arial" pitchFamily="34" charset="0"/>
              </a:rPr>
              <a:t>肯定的に見ている</a:t>
            </a:r>
            <a:r>
              <a:rPr lang="ja-JP" altLang="en-US" sz="2400" b="1" dirty="0">
                <a:latin typeface="Arial" pitchFamily="34" charset="0"/>
              </a:rPr>
              <a:t>か、</a:t>
            </a:r>
            <a:r>
              <a:rPr lang="ja-JP" altLang="en-US" sz="2400" b="1" dirty="0">
                <a:solidFill>
                  <a:srgbClr val="FF0000"/>
                </a:solidFill>
                <a:latin typeface="Arial" pitchFamily="34" charset="0"/>
              </a:rPr>
              <a:t>否定的に見ている</a:t>
            </a:r>
            <a:r>
              <a:rPr lang="ja-JP" altLang="en-US" sz="2400" b="1" dirty="0">
                <a:latin typeface="Arial" pitchFamily="34" charset="0"/>
              </a:rPr>
              <a:t>かの度合いを現す概念。</a:t>
            </a:r>
            <a:r>
              <a:rPr lang="ja-JP" altLang="en-US" sz="2400" b="1" dirty="0"/>
              <a:t>成功体験に基づいた自信があり、「仕事はある程度は時の運だからしかたない」と考える</a:t>
            </a:r>
          </a:p>
        </p:txBody>
      </p:sp>
    </p:spTree>
    <p:extLst>
      <p:ext uri="{BB962C8B-B14F-4D97-AF65-F5344CB8AC3E}">
        <p14:creationId xmlns:p14="http://schemas.microsoft.com/office/powerpoint/2010/main" val="3521220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6412187" cy="707886"/>
          </a:xfrm>
          <a:prstGeom prst="rect">
            <a:avLst/>
          </a:prstGeom>
          <a:noFill/>
        </p:spPr>
        <p:txBody>
          <a:bodyPr wrap="square" rtlCol="0">
            <a:spAutoFit/>
          </a:bodyPr>
          <a:lstStyle/>
          <a:p>
            <a:r>
              <a:rPr lang="en-US" altLang="ja-JP" sz="4000" b="1" dirty="0"/>
              <a:t>13</a:t>
            </a:r>
            <a:r>
              <a:rPr lang="ja-JP" altLang="en-US" sz="4000" b="1" dirty="0"/>
              <a:t>－</a:t>
            </a:r>
            <a:r>
              <a:rPr lang="en-US" altLang="ja-JP" sz="4000" b="1" dirty="0"/>
              <a:t>3</a:t>
            </a:r>
            <a:r>
              <a:rPr lang="ja-JP" altLang="en-US" sz="4000" b="1" dirty="0"/>
              <a:t>．営業役割適性</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p:nvPr/>
        </p:nvCxnSpPr>
        <p:spPr>
          <a:xfrm>
            <a:off x="326003" y="6392849"/>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xmlns="" id="{B1CEB4B9-04AF-4608-865D-FF045707A7B0}"/>
              </a:ext>
            </a:extLst>
          </p:cNvPr>
          <p:cNvPicPr>
            <a:picLocks noChangeAspect="1"/>
          </p:cNvPicPr>
          <p:nvPr/>
        </p:nvPicPr>
        <p:blipFill rotWithShape="1">
          <a:blip r:embed="rId3"/>
          <a:srcRect l="5416" t="46573" r="10525" b="27688"/>
          <a:stretch/>
        </p:blipFill>
        <p:spPr>
          <a:xfrm>
            <a:off x="1593635" y="884037"/>
            <a:ext cx="10617973" cy="2302450"/>
          </a:xfrm>
          <a:prstGeom prst="rect">
            <a:avLst/>
          </a:prstGeom>
        </p:spPr>
      </p:pic>
      <p:graphicFrame>
        <p:nvGraphicFramePr>
          <p:cNvPr id="2" name="表 1">
            <a:extLst>
              <a:ext uri="{FF2B5EF4-FFF2-40B4-BE49-F238E27FC236}">
                <a16:creationId xmlns:a16="http://schemas.microsoft.com/office/drawing/2014/main" xmlns="" id="{653C6D1B-4F6B-46B4-9EE7-947CEEF0144B}"/>
              </a:ext>
            </a:extLst>
          </p:cNvPr>
          <p:cNvGraphicFramePr>
            <a:graphicFrameLocks noGrp="1"/>
          </p:cNvGraphicFramePr>
          <p:nvPr>
            <p:extLst>
              <p:ext uri="{D42A27DB-BD31-4B8C-83A1-F6EECF244321}">
                <p14:modId xmlns:p14="http://schemas.microsoft.com/office/powerpoint/2010/main" val="1312439465"/>
              </p:ext>
            </p:extLst>
          </p:nvPr>
        </p:nvGraphicFramePr>
        <p:xfrm>
          <a:off x="112706" y="3146730"/>
          <a:ext cx="11893764" cy="2219960"/>
        </p:xfrm>
        <a:graphic>
          <a:graphicData uri="http://schemas.openxmlformats.org/drawingml/2006/table">
            <a:tbl>
              <a:tblPr>
                <a:tableStyleId>{5C22544A-7EE6-4342-B048-85BDC9FD1C3A}</a:tableStyleId>
              </a:tblPr>
              <a:tblGrid>
                <a:gridCol w="2637488">
                  <a:extLst>
                    <a:ext uri="{9D8B030D-6E8A-4147-A177-3AD203B41FA5}">
                      <a16:colId xmlns:a16="http://schemas.microsoft.com/office/drawing/2014/main" xmlns="" val="1501115839"/>
                    </a:ext>
                  </a:extLst>
                </a:gridCol>
                <a:gridCol w="9256276">
                  <a:extLst>
                    <a:ext uri="{9D8B030D-6E8A-4147-A177-3AD203B41FA5}">
                      <a16:colId xmlns:a16="http://schemas.microsoft.com/office/drawing/2014/main" xmlns="" val="4108359928"/>
                    </a:ext>
                  </a:extLst>
                </a:gridCol>
              </a:tblGrid>
              <a:tr h="219075">
                <a:tc>
                  <a:txBody>
                    <a:bodyPr/>
                    <a:lstStyle/>
                    <a:p>
                      <a:pPr algn="ctr" fontAlgn="ctr"/>
                      <a:r>
                        <a:rPr lang="ja-JP" altLang="en-US" sz="2400" b="1" i="0" u="none" strike="noStrike" dirty="0">
                          <a:effectLst/>
                          <a:latin typeface="ＭＳ Ｐゴシック" panose="020B0600070205080204" pitchFamily="50" charset="-128"/>
                          <a:ea typeface="ＭＳ Ｐゴシック" panose="020B0600070205080204" pitchFamily="50" charset="-128"/>
                        </a:rPr>
                        <a:t>営業役割適性</a:t>
                      </a:r>
                      <a:endParaRPr lang="zh-TW" altLang="en-US" sz="2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ja-JP" altLang="en-US" sz="2400" b="1" u="none" strike="noStrike" dirty="0">
                          <a:effectLst/>
                        </a:rPr>
                        <a:t>説　　　　　　　明</a:t>
                      </a:r>
                      <a:endParaRPr lang="ja-JP" altLang="en-US" sz="24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1705090139"/>
                  </a:ext>
                </a:extLst>
              </a:tr>
              <a:tr h="0">
                <a:tc>
                  <a:txBody>
                    <a:bodyPr/>
                    <a:lstStyle/>
                    <a:p>
                      <a:pPr algn="ctr" fontAlgn="ctr"/>
                      <a:r>
                        <a:rPr lang="ja-JP" altLang="en-US" sz="2000" b="1" u="none" strike="noStrike" dirty="0">
                          <a:effectLst/>
                        </a:rPr>
                        <a:t>営業マネージャー</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2000" b="1" u="none" strike="noStrike" dirty="0">
                          <a:effectLst/>
                        </a:rPr>
                        <a:t>営業担当者を管理・育成・指導し、チームとしての業績を上げることに関する適性。</a:t>
                      </a:r>
                      <a:r>
                        <a:rPr lang="ja-JP" altLang="en-US" sz="2000" b="1" u="none" strike="noStrike" dirty="0">
                          <a:solidFill>
                            <a:srgbClr val="FF0000"/>
                          </a:solidFill>
                          <a:effectLst/>
                        </a:rPr>
                        <a:t>遠慮がち、仕事をコツコツ</a:t>
                      </a:r>
                      <a:r>
                        <a:rPr lang="ja-JP" altLang="en-US" sz="2000" b="1" u="none" strike="noStrike" dirty="0">
                          <a:effectLst/>
                        </a:rPr>
                        <a:t>⇔</a:t>
                      </a:r>
                      <a:r>
                        <a:rPr lang="ja-JP" altLang="en-US" sz="2000" b="1" u="none" strike="noStrike" dirty="0">
                          <a:solidFill>
                            <a:srgbClr val="00B0F0"/>
                          </a:solidFill>
                          <a:effectLst/>
                        </a:rPr>
                        <a:t>意見主張、理論的、親密な関係</a:t>
                      </a:r>
                      <a:endParaRPr lang="ja-JP" altLang="en-US" sz="2000" b="1" i="0" u="none" strike="noStrike" dirty="0">
                        <a:solidFill>
                          <a:srgbClr val="00B0F0"/>
                        </a:solidFill>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3687553393"/>
                  </a:ext>
                </a:extLst>
              </a:tr>
              <a:tr h="0">
                <a:tc>
                  <a:txBody>
                    <a:bodyPr/>
                    <a:lstStyle/>
                    <a:p>
                      <a:pPr algn="ctr" fontAlgn="ctr"/>
                      <a:r>
                        <a:rPr lang="ja-JP" altLang="en-US" sz="2000" b="1" u="none" strike="noStrike" dirty="0">
                          <a:effectLst/>
                        </a:rPr>
                        <a:t>営業</a:t>
                      </a:r>
                      <a:r>
                        <a:rPr lang="en-US" sz="2000" b="1" u="none" strike="noStrike" dirty="0">
                          <a:effectLst/>
                        </a:rPr>
                        <a:t>SE</a:t>
                      </a:r>
                      <a:endParaRPr 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en-US" altLang="ja-JP" sz="2000" b="1" u="none" strike="noStrike" dirty="0">
                          <a:effectLst/>
                        </a:rPr>
                        <a:t>SE</a:t>
                      </a:r>
                      <a:r>
                        <a:rPr lang="ja-JP" altLang="en-US" sz="2000" b="1" u="none" strike="noStrike" dirty="0">
                          <a:effectLst/>
                        </a:rPr>
                        <a:t>の仕事のうち、ビジネスの最前線で顧客と接するタイプの仕事に関する適性。</a:t>
                      </a:r>
                      <a:br>
                        <a:rPr lang="ja-JP" altLang="en-US" sz="2000" b="1" u="none" strike="noStrike" dirty="0">
                          <a:effectLst/>
                        </a:rPr>
                      </a:br>
                      <a:r>
                        <a:rPr lang="ja-JP" altLang="en-US" sz="2000" b="1" u="none" strike="noStrike" dirty="0">
                          <a:solidFill>
                            <a:srgbClr val="FF0000"/>
                          </a:solidFill>
                          <a:effectLst/>
                        </a:rPr>
                        <a:t>物静か、独りの仕事を好む</a:t>
                      </a:r>
                      <a:r>
                        <a:rPr lang="ja-JP" altLang="en-US" sz="2000" b="1" u="none" strike="noStrike" dirty="0">
                          <a:effectLst/>
                        </a:rPr>
                        <a:t>⇔</a:t>
                      </a:r>
                      <a:r>
                        <a:rPr lang="ja-JP" altLang="en-US" sz="2000" b="1" u="none" strike="noStrike" dirty="0">
                          <a:solidFill>
                            <a:srgbClr val="00B0F0"/>
                          </a:solidFill>
                          <a:effectLst/>
                        </a:rPr>
                        <a:t>人に興味、物おじせず大胆</a:t>
                      </a:r>
                      <a:endParaRPr lang="ja-JP" altLang="en-US" sz="2000" b="1" i="0" u="none" strike="noStrike" dirty="0">
                        <a:solidFill>
                          <a:srgbClr val="00B0F0"/>
                        </a:solidFill>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2543938391"/>
                  </a:ext>
                </a:extLst>
              </a:tr>
              <a:tr h="0">
                <a:tc>
                  <a:txBody>
                    <a:bodyPr/>
                    <a:lstStyle/>
                    <a:p>
                      <a:pPr algn="ctr" fontAlgn="ctr"/>
                      <a:r>
                        <a:rPr lang="ja-JP" altLang="en-US" sz="2000" b="1" u="none" strike="noStrike" dirty="0">
                          <a:effectLst/>
                        </a:rPr>
                        <a:t>営業エキスパート</a:t>
                      </a:r>
                      <a:endParaRPr lang="ja-JP" altLang="en-US" sz="20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l" fontAlgn="t"/>
                      <a:r>
                        <a:rPr lang="ja-JP" altLang="en-US" sz="2000" b="1" u="none" strike="noStrike" dirty="0">
                          <a:effectLst/>
                        </a:rPr>
                        <a:t>チームで行う営業ではなく、プロの営業専門家が独りで行うタイプの営業に関する適性。</a:t>
                      </a:r>
                      <a:r>
                        <a:rPr lang="ja-JP" altLang="en-US" sz="2000" b="1" u="none" strike="noStrike" dirty="0">
                          <a:solidFill>
                            <a:srgbClr val="FF0000"/>
                          </a:solidFill>
                          <a:effectLst/>
                        </a:rPr>
                        <a:t>完璧主義、慎重、内面を見せない</a:t>
                      </a:r>
                      <a:r>
                        <a:rPr lang="ja-JP" altLang="en-US" sz="2000" b="1" u="none" strike="noStrike" dirty="0">
                          <a:effectLst/>
                        </a:rPr>
                        <a:t>⇔</a:t>
                      </a:r>
                      <a:r>
                        <a:rPr lang="ja-JP" altLang="en-US" sz="2000" b="1" u="none" strike="noStrike" dirty="0">
                          <a:solidFill>
                            <a:srgbClr val="00B0F0"/>
                          </a:solidFill>
                          <a:effectLst/>
                        </a:rPr>
                        <a:t>率直、直観の判断、柔軟</a:t>
                      </a:r>
                      <a:endParaRPr lang="ja-JP" altLang="en-US" sz="2000" b="1" i="0" u="none" strike="noStrike" dirty="0">
                        <a:solidFill>
                          <a:srgbClr val="00B0F0"/>
                        </a:solidFill>
                        <a:effectLst/>
                        <a:latin typeface="ＭＳ Ｐゴシック" panose="020B0600070205080204" pitchFamily="50" charset="-128"/>
                        <a:ea typeface="ＭＳ Ｐゴシック" panose="020B0600070205080204" pitchFamily="50" charset="-128"/>
                      </a:endParaRPr>
                    </a:p>
                  </a:txBody>
                  <a:tcPr marL="6350" marR="6350" marT="6350" marB="0"/>
                </a:tc>
                <a:extLst>
                  <a:ext uri="{0D108BD9-81ED-4DB2-BD59-A6C34878D82A}">
                    <a16:rowId xmlns:a16="http://schemas.microsoft.com/office/drawing/2014/main" xmlns="" val="2026260869"/>
                  </a:ext>
                </a:extLst>
              </a:tr>
            </a:tbl>
          </a:graphicData>
        </a:graphic>
      </p:graphicFrame>
      <p:sp>
        <p:nvSpPr>
          <p:cNvPr id="3" name="テキスト ボックス 2">
            <a:extLst>
              <a:ext uri="{FF2B5EF4-FFF2-40B4-BE49-F238E27FC236}">
                <a16:creationId xmlns:a16="http://schemas.microsoft.com/office/drawing/2014/main" xmlns="" id="{3BC38C4C-460A-4105-A1D8-E6A9FC28B321}"/>
              </a:ext>
            </a:extLst>
          </p:cNvPr>
          <p:cNvSpPr txBox="1"/>
          <p:nvPr/>
        </p:nvSpPr>
        <p:spPr>
          <a:xfrm>
            <a:off x="86262" y="5424800"/>
            <a:ext cx="11920207" cy="830997"/>
          </a:xfrm>
          <a:prstGeom prst="rect">
            <a:avLst/>
          </a:prstGeom>
          <a:solidFill>
            <a:schemeClr val="accent2">
              <a:lumMod val="60000"/>
              <a:lumOff val="40000"/>
            </a:schemeClr>
          </a:solidFill>
        </p:spPr>
        <p:txBody>
          <a:bodyPr wrap="square" rtlCol="0">
            <a:spAutoFit/>
          </a:bodyPr>
          <a:lstStyle/>
          <a:p>
            <a:r>
              <a:rPr kumimoji="1" lang="ja-JP" altLang="en-US" sz="2400" b="1" dirty="0"/>
              <a:t>営業も多種多様な業態があり、その業態に合わせて「営業適性」で判断します。潜在的な能力を可視化しています</a:t>
            </a:r>
          </a:p>
        </p:txBody>
      </p:sp>
    </p:spTree>
    <p:extLst>
      <p:ext uri="{BB962C8B-B14F-4D97-AF65-F5344CB8AC3E}">
        <p14:creationId xmlns:p14="http://schemas.microsoft.com/office/powerpoint/2010/main" val="321845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5686630" cy="707886"/>
          </a:xfrm>
          <a:prstGeom prst="rect">
            <a:avLst/>
          </a:prstGeom>
          <a:noFill/>
        </p:spPr>
        <p:txBody>
          <a:bodyPr wrap="square" rtlCol="0">
            <a:spAutoFit/>
          </a:bodyPr>
          <a:lstStyle/>
          <a:p>
            <a:r>
              <a:rPr lang="en-US" altLang="ja-JP" sz="4000" b="1" dirty="0"/>
              <a:t>13</a:t>
            </a:r>
            <a:r>
              <a:rPr lang="ja-JP" altLang="en-US" sz="4000" b="1" dirty="0"/>
              <a:t>－</a:t>
            </a:r>
            <a:r>
              <a:rPr lang="en-US" altLang="ja-JP" sz="4000" b="1" dirty="0"/>
              <a:t>4</a:t>
            </a:r>
            <a:r>
              <a:rPr lang="ja-JP" altLang="en-US" sz="4000" b="1" dirty="0"/>
              <a:t>．営業分野適性</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p:nvPr/>
        </p:nvCxnSpPr>
        <p:spPr>
          <a:xfrm>
            <a:off x="326003" y="6392849"/>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01622284-6160-4B71-8CF5-D6D74477D487}"/>
              </a:ext>
            </a:extLst>
          </p:cNvPr>
          <p:cNvPicPr>
            <a:picLocks noChangeAspect="1"/>
          </p:cNvPicPr>
          <p:nvPr/>
        </p:nvPicPr>
        <p:blipFill rotWithShape="1">
          <a:blip r:embed="rId3"/>
          <a:srcRect l="5416" t="71201" r="10525" b="7226"/>
          <a:stretch/>
        </p:blipFill>
        <p:spPr>
          <a:xfrm>
            <a:off x="1249049" y="904215"/>
            <a:ext cx="10830245" cy="2298170"/>
          </a:xfrm>
          <a:prstGeom prst="rect">
            <a:avLst/>
          </a:prstGeom>
        </p:spPr>
      </p:pic>
      <p:graphicFrame>
        <p:nvGraphicFramePr>
          <p:cNvPr id="2" name="表 1">
            <a:extLst>
              <a:ext uri="{FF2B5EF4-FFF2-40B4-BE49-F238E27FC236}">
                <a16:creationId xmlns:a16="http://schemas.microsoft.com/office/drawing/2014/main" xmlns="" id="{6881D3BB-3F3C-4C37-BAEA-3F32499B9526}"/>
              </a:ext>
            </a:extLst>
          </p:cNvPr>
          <p:cNvGraphicFramePr>
            <a:graphicFrameLocks noGrp="1"/>
          </p:cNvGraphicFramePr>
          <p:nvPr>
            <p:extLst>
              <p:ext uri="{D42A27DB-BD31-4B8C-83A1-F6EECF244321}">
                <p14:modId xmlns:p14="http://schemas.microsoft.com/office/powerpoint/2010/main" val="1744005955"/>
              </p:ext>
            </p:extLst>
          </p:nvPr>
        </p:nvGraphicFramePr>
        <p:xfrm>
          <a:off x="326003" y="3166564"/>
          <a:ext cx="11569148" cy="1543050"/>
        </p:xfrm>
        <a:graphic>
          <a:graphicData uri="http://schemas.openxmlformats.org/drawingml/2006/table">
            <a:tbl>
              <a:tblPr>
                <a:tableStyleId>{5C22544A-7EE6-4342-B048-85BDC9FD1C3A}</a:tableStyleId>
              </a:tblPr>
              <a:tblGrid>
                <a:gridCol w="2635858">
                  <a:extLst>
                    <a:ext uri="{9D8B030D-6E8A-4147-A177-3AD203B41FA5}">
                      <a16:colId xmlns:a16="http://schemas.microsoft.com/office/drawing/2014/main" xmlns="" val="2950874223"/>
                    </a:ext>
                  </a:extLst>
                </a:gridCol>
                <a:gridCol w="8933290">
                  <a:extLst>
                    <a:ext uri="{9D8B030D-6E8A-4147-A177-3AD203B41FA5}">
                      <a16:colId xmlns:a16="http://schemas.microsoft.com/office/drawing/2014/main" xmlns="" val="2745364784"/>
                    </a:ext>
                  </a:extLst>
                </a:gridCol>
              </a:tblGrid>
              <a:tr h="219075">
                <a:tc>
                  <a:txBody>
                    <a:bodyPr/>
                    <a:lstStyle/>
                    <a:p>
                      <a:pPr algn="ctr" fontAlgn="ctr"/>
                      <a:r>
                        <a:rPr lang="ja-JP" altLang="en-US" sz="2000" b="1" u="none" strike="noStrike" dirty="0">
                          <a:effectLst/>
                          <a:latin typeface="+mn-lt"/>
                        </a:rPr>
                        <a:t>営業分野適性</a:t>
                      </a:r>
                      <a:endParaRPr lang="zh-TW" altLang="en-US" sz="2000" b="1" i="0" u="none" strike="noStrike" dirty="0">
                        <a:effectLst/>
                        <a:latin typeface="+mn-lt"/>
                        <a:ea typeface="ＭＳ Ｐゴシック" panose="020B0600070205080204" pitchFamily="50" charset="-128"/>
                      </a:endParaRPr>
                    </a:p>
                  </a:txBody>
                  <a:tcPr marL="6350" marR="6350" marT="6350" marB="0" anchor="ctr"/>
                </a:tc>
                <a:tc>
                  <a:txBody>
                    <a:bodyPr/>
                    <a:lstStyle/>
                    <a:p>
                      <a:pPr algn="ctr" fontAlgn="b"/>
                      <a:r>
                        <a:rPr lang="ja-JP" altLang="en-US" sz="2000" b="1" u="none" strike="noStrike">
                          <a:effectLst/>
                          <a:latin typeface="+mn-lt"/>
                        </a:rPr>
                        <a:t>説明</a:t>
                      </a:r>
                      <a:endParaRPr lang="ja-JP" altLang="en-US" sz="2000" b="1" i="0" u="none" strike="noStrike">
                        <a:effectLst/>
                        <a:latin typeface="+mn-lt"/>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1958122156"/>
                  </a:ext>
                </a:extLst>
              </a:tr>
              <a:tr h="0">
                <a:tc>
                  <a:txBody>
                    <a:bodyPr/>
                    <a:lstStyle/>
                    <a:p>
                      <a:pPr algn="ctr" fontAlgn="ctr"/>
                      <a:r>
                        <a:rPr lang="ja-JP" altLang="en-US" sz="2000" b="1" u="none" strike="noStrike" dirty="0">
                          <a:effectLst/>
                          <a:latin typeface="+mn-lt"/>
                        </a:rPr>
                        <a:t>新規営業</a:t>
                      </a:r>
                      <a:endParaRPr lang="ja-JP" altLang="en-US" sz="2000" b="1" i="0" u="none" strike="noStrike" dirty="0">
                        <a:effectLst/>
                        <a:latin typeface="+mn-lt"/>
                        <a:ea typeface="ＭＳ Ｐゴシック" panose="020B0600070205080204" pitchFamily="50" charset="-128"/>
                      </a:endParaRPr>
                    </a:p>
                  </a:txBody>
                  <a:tcPr marL="6350" marR="6350" marT="6350" marB="0" anchor="ctr"/>
                </a:tc>
                <a:tc>
                  <a:txBody>
                    <a:bodyPr/>
                    <a:lstStyle/>
                    <a:p>
                      <a:pPr algn="l" fontAlgn="t"/>
                      <a:r>
                        <a:rPr lang="ja-JP" altLang="en-US" sz="2000" b="1" u="none" strike="noStrike" dirty="0">
                          <a:effectLst/>
                          <a:latin typeface="+mn-lt"/>
                        </a:rPr>
                        <a:t>新規の顧客を獲得したり、未開拓の営業領域を開拓することに関する営業適性。</a:t>
                      </a:r>
                      <a:br>
                        <a:rPr lang="ja-JP" altLang="en-US" sz="2000" b="1" u="none" strike="noStrike" dirty="0">
                          <a:effectLst/>
                          <a:latin typeface="+mn-lt"/>
                        </a:rPr>
                      </a:br>
                      <a:r>
                        <a:rPr lang="ja-JP" altLang="en-US" sz="2000" b="1" u="none" strike="noStrike" dirty="0">
                          <a:solidFill>
                            <a:srgbClr val="FF0000"/>
                          </a:solidFill>
                          <a:effectLst/>
                          <a:latin typeface="+mn-lt"/>
                        </a:rPr>
                        <a:t>心配性、人前苦手</a:t>
                      </a:r>
                      <a:r>
                        <a:rPr lang="ja-JP" altLang="en-US" sz="2000" b="1" u="none" strike="noStrike" dirty="0">
                          <a:effectLst/>
                          <a:latin typeface="+mn-lt"/>
                        </a:rPr>
                        <a:t>⇔</a:t>
                      </a:r>
                      <a:r>
                        <a:rPr lang="ja-JP" altLang="en-US" sz="2000" b="1" u="none" strike="noStrike" dirty="0">
                          <a:solidFill>
                            <a:srgbClr val="00B0F0"/>
                          </a:solidFill>
                          <a:effectLst/>
                          <a:latin typeface="+mn-lt"/>
                        </a:rPr>
                        <a:t>積極的、親密な関係、自信</a:t>
                      </a:r>
                      <a:endParaRPr lang="ja-JP" altLang="en-US" sz="2000" b="1" i="0" u="none" strike="noStrike" dirty="0">
                        <a:solidFill>
                          <a:srgbClr val="00B0F0"/>
                        </a:solidFill>
                        <a:effectLst/>
                        <a:latin typeface="+mn-lt"/>
                        <a:ea typeface="ＭＳ Ｐゴシック" panose="020B0600070205080204" pitchFamily="50" charset="-128"/>
                      </a:endParaRPr>
                    </a:p>
                  </a:txBody>
                  <a:tcPr marL="6350" marR="6350" marT="6350" marB="0"/>
                </a:tc>
                <a:extLst>
                  <a:ext uri="{0D108BD9-81ED-4DB2-BD59-A6C34878D82A}">
                    <a16:rowId xmlns:a16="http://schemas.microsoft.com/office/drawing/2014/main" xmlns="" val="2919513517"/>
                  </a:ext>
                </a:extLst>
              </a:tr>
              <a:tr h="0">
                <a:tc>
                  <a:txBody>
                    <a:bodyPr/>
                    <a:lstStyle/>
                    <a:p>
                      <a:pPr algn="ctr" fontAlgn="ctr"/>
                      <a:r>
                        <a:rPr lang="ja-JP" altLang="en-US" sz="2000" b="1" u="none" strike="noStrike" dirty="0">
                          <a:effectLst/>
                          <a:latin typeface="+mn-lt"/>
                        </a:rPr>
                        <a:t>通常営業</a:t>
                      </a:r>
                      <a:endParaRPr lang="ja-JP" altLang="en-US" sz="2000" b="1" i="0" u="none" strike="noStrike" dirty="0">
                        <a:effectLst/>
                        <a:latin typeface="+mn-lt"/>
                        <a:ea typeface="ＭＳ Ｐゴシック" panose="020B0600070205080204" pitchFamily="50" charset="-128"/>
                      </a:endParaRPr>
                    </a:p>
                  </a:txBody>
                  <a:tcPr marL="6350" marR="6350" marT="6350" marB="0" anchor="ctr"/>
                </a:tc>
                <a:tc>
                  <a:txBody>
                    <a:bodyPr/>
                    <a:lstStyle/>
                    <a:p>
                      <a:pPr algn="l" fontAlgn="t"/>
                      <a:r>
                        <a:rPr lang="ja-JP" altLang="en-US" sz="2000" b="1" u="none" strike="noStrike" dirty="0">
                          <a:effectLst/>
                          <a:latin typeface="+mn-lt"/>
                        </a:rPr>
                        <a:t>既に関係やルートが出来上がっており、定型化している営業の仕事への適性。</a:t>
                      </a:r>
                      <a:br>
                        <a:rPr lang="ja-JP" altLang="en-US" sz="2000" b="1" u="none" strike="noStrike" dirty="0">
                          <a:effectLst/>
                          <a:latin typeface="+mn-lt"/>
                        </a:rPr>
                      </a:br>
                      <a:r>
                        <a:rPr lang="ja-JP" altLang="en-US" sz="2000" b="1" u="none" strike="noStrike" dirty="0">
                          <a:solidFill>
                            <a:srgbClr val="FF0000"/>
                          </a:solidFill>
                          <a:effectLst/>
                          <a:latin typeface="+mn-lt"/>
                        </a:rPr>
                        <a:t>束縛されない、異なる価値観</a:t>
                      </a:r>
                      <a:r>
                        <a:rPr lang="ja-JP" altLang="en-US" sz="2000" b="1" u="none" strike="noStrike" dirty="0">
                          <a:effectLst/>
                          <a:latin typeface="+mn-lt"/>
                        </a:rPr>
                        <a:t>⇔</a:t>
                      </a:r>
                      <a:r>
                        <a:rPr lang="ja-JP" altLang="en-US" sz="2000" b="1" u="none" strike="noStrike" dirty="0">
                          <a:solidFill>
                            <a:srgbClr val="00B0F0"/>
                          </a:solidFill>
                          <a:effectLst/>
                          <a:latin typeface="+mn-lt"/>
                        </a:rPr>
                        <a:t>規則マナー遵守、情緒安定</a:t>
                      </a:r>
                      <a:endParaRPr lang="ja-JP" altLang="en-US" sz="2000" b="1" i="0" u="none" strike="noStrike" dirty="0">
                        <a:solidFill>
                          <a:srgbClr val="00B0F0"/>
                        </a:solidFill>
                        <a:effectLst/>
                        <a:latin typeface="+mn-lt"/>
                        <a:ea typeface="ＭＳ Ｐゴシック" panose="020B0600070205080204" pitchFamily="50" charset="-128"/>
                      </a:endParaRPr>
                    </a:p>
                  </a:txBody>
                  <a:tcPr marL="6350" marR="6350" marT="6350" marB="0"/>
                </a:tc>
                <a:extLst>
                  <a:ext uri="{0D108BD9-81ED-4DB2-BD59-A6C34878D82A}">
                    <a16:rowId xmlns:a16="http://schemas.microsoft.com/office/drawing/2014/main" xmlns="" val="669345165"/>
                  </a:ext>
                </a:extLst>
              </a:tr>
            </a:tbl>
          </a:graphicData>
        </a:graphic>
      </p:graphicFrame>
      <p:sp>
        <p:nvSpPr>
          <p:cNvPr id="3" name="テキスト ボックス 2">
            <a:extLst>
              <a:ext uri="{FF2B5EF4-FFF2-40B4-BE49-F238E27FC236}">
                <a16:creationId xmlns:a16="http://schemas.microsoft.com/office/drawing/2014/main" xmlns="" id="{29839D2E-B3EE-47D4-BD2C-67AA5AB71FB4}"/>
              </a:ext>
            </a:extLst>
          </p:cNvPr>
          <p:cNvSpPr txBox="1"/>
          <p:nvPr/>
        </p:nvSpPr>
        <p:spPr>
          <a:xfrm>
            <a:off x="438493" y="4885620"/>
            <a:ext cx="11427504" cy="1200329"/>
          </a:xfrm>
          <a:prstGeom prst="rect">
            <a:avLst/>
          </a:prstGeom>
          <a:solidFill>
            <a:schemeClr val="accent2">
              <a:lumMod val="60000"/>
              <a:lumOff val="40000"/>
            </a:schemeClr>
          </a:solidFill>
          <a:ln>
            <a:solidFill>
              <a:schemeClr val="accent6">
                <a:lumMod val="75000"/>
              </a:schemeClr>
            </a:solidFill>
          </a:ln>
        </p:spPr>
        <p:txBody>
          <a:bodyPr wrap="square" rtlCol="0">
            <a:spAutoFit/>
          </a:bodyPr>
          <a:lstStyle/>
          <a:p>
            <a:r>
              <a:rPr kumimoji="1" lang="ja-JP" altLang="en-US" sz="2400" b="1" dirty="0"/>
              <a:t>営業分野における</a:t>
            </a:r>
            <a:r>
              <a:rPr kumimoji="1" lang="ja-JP" altLang="en-US" sz="2400" b="1" dirty="0">
                <a:solidFill>
                  <a:srgbClr val="FF0000"/>
                </a:solidFill>
              </a:rPr>
              <a:t>「新規顧客開拓型」</a:t>
            </a:r>
            <a:r>
              <a:rPr kumimoji="1" lang="ja-JP" altLang="en-US" sz="2400" b="1" dirty="0"/>
              <a:t>か</a:t>
            </a:r>
            <a:r>
              <a:rPr kumimoji="1" lang="ja-JP" altLang="en-US" sz="2400" b="1" dirty="0">
                <a:solidFill>
                  <a:srgbClr val="FF0000"/>
                </a:solidFill>
              </a:rPr>
              <a:t>「固定顧客ルートセールス型」</a:t>
            </a:r>
            <a:r>
              <a:rPr kumimoji="1" lang="ja-JP" altLang="en-US" sz="2400" b="1" dirty="0"/>
              <a:t>かを</a:t>
            </a:r>
            <a:r>
              <a:rPr kumimoji="1" lang="ja-JP" altLang="en-US" sz="2400" b="1" dirty="0">
                <a:solidFill>
                  <a:srgbClr val="FF0000"/>
                </a:solidFill>
              </a:rPr>
              <a:t>可視化</a:t>
            </a:r>
            <a:r>
              <a:rPr kumimoji="1" lang="ja-JP" altLang="en-US" sz="2400" b="1" dirty="0"/>
              <a:t>します。新規顧客開拓型の適性が高い受検者が、固定顧客ルートセールス型の営業をすると、ストレスが高くなる可能性があります</a:t>
            </a:r>
          </a:p>
        </p:txBody>
      </p:sp>
    </p:spTree>
    <p:extLst>
      <p:ext uri="{BB962C8B-B14F-4D97-AF65-F5344CB8AC3E}">
        <p14:creationId xmlns:p14="http://schemas.microsoft.com/office/powerpoint/2010/main" val="2483896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2407731" y="2334829"/>
            <a:ext cx="8403772" cy="707886"/>
          </a:xfrm>
          <a:prstGeom prst="rect">
            <a:avLst/>
          </a:prstGeom>
          <a:noFill/>
        </p:spPr>
        <p:txBody>
          <a:bodyPr wrap="square" rtlCol="0">
            <a:spAutoFit/>
          </a:bodyPr>
          <a:lstStyle/>
          <a:p>
            <a:r>
              <a:rPr kumimoji="1" lang="ja-JP" altLang="en-US" sz="4000" b="1" dirty="0"/>
              <a:t>ご清聴ありがとうございました</a:t>
            </a:r>
          </a:p>
        </p:txBody>
      </p:sp>
      <p:cxnSp>
        <p:nvCxnSpPr>
          <p:cNvPr id="5" name="直線コネクタ 4">
            <a:extLst>
              <a:ext uri="{FF2B5EF4-FFF2-40B4-BE49-F238E27FC236}">
                <a16:creationId xmlns:a16="http://schemas.microsoft.com/office/drawing/2014/main" xmlns="" id="{83136317-E740-417D-8C73-A8F4B1ED8DF1}"/>
              </a:ext>
            </a:extLst>
          </p:cNvPr>
          <p:cNvCxnSpPr/>
          <p:nvPr/>
        </p:nvCxnSpPr>
        <p:spPr>
          <a:xfrm>
            <a:off x="326003" y="6392849"/>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xmlns="" id="{90DCAB06-5CFB-4959-A2BF-A0AF34075EBE}"/>
              </a:ext>
            </a:extLst>
          </p:cNvPr>
          <p:cNvSpPr txBox="1"/>
          <p:nvPr/>
        </p:nvSpPr>
        <p:spPr>
          <a:xfrm>
            <a:off x="2884715" y="3703062"/>
            <a:ext cx="6204856" cy="1200329"/>
          </a:xfrm>
          <a:prstGeom prst="rect">
            <a:avLst/>
          </a:prstGeom>
          <a:noFill/>
        </p:spPr>
        <p:txBody>
          <a:bodyPr wrap="square">
            <a:spAutoFit/>
          </a:bodyPr>
          <a:lstStyle/>
          <a:p>
            <a:pPr algn="ctr"/>
            <a:r>
              <a:rPr lang="ja-JP" altLang="en-US" sz="2400" b="1" dirty="0"/>
              <a:t>表参道メンタルヘルス研究所</a:t>
            </a:r>
            <a:endParaRPr kumimoji="1" lang="en-US" altLang="ja-JP" sz="2400" b="1" dirty="0"/>
          </a:p>
          <a:p>
            <a:pPr algn="ctr"/>
            <a:r>
              <a:rPr lang="ja-JP" altLang="en-US" sz="2400" b="1" dirty="0"/>
              <a:t>　主任研究員　乘 浜　誠 司</a:t>
            </a:r>
            <a:endParaRPr kumimoji="1" lang="en-US" altLang="ja-JP" sz="2400" b="1" dirty="0"/>
          </a:p>
          <a:p>
            <a:pPr algn="ctr"/>
            <a:r>
              <a:rPr lang="en-US" altLang="ja-JP" sz="2400" b="1" dirty="0"/>
              <a:t>2021</a:t>
            </a:r>
            <a:r>
              <a:rPr lang="ja-JP" altLang="en-US" sz="2400" b="1" dirty="0"/>
              <a:t>年版　</a:t>
            </a:r>
            <a:r>
              <a:rPr lang="en-US" altLang="ja-JP" sz="2400" b="1" dirty="0"/>
              <a:t>Ver1.0</a:t>
            </a:r>
          </a:p>
        </p:txBody>
      </p:sp>
    </p:spTree>
    <p:extLst>
      <p:ext uri="{BB962C8B-B14F-4D97-AF65-F5344CB8AC3E}">
        <p14:creationId xmlns:p14="http://schemas.microsoft.com/office/powerpoint/2010/main" val="351992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8537173" cy="1323439"/>
          </a:xfrm>
          <a:prstGeom prst="rect">
            <a:avLst/>
          </a:prstGeom>
          <a:noFill/>
        </p:spPr>
        <p:txBody>
          <a:bodyPr wrap="square" rtlCol="0">
            <a:spAutoFit/>
          </a:bodyPr>
          <a:lstStyle/>
          <a:p>
            <a:r>
              <a:rPr lang="ja-JP" altLang="en-US" sz="4000" b="1" dirty="0"/>
              <a:t>製品説明　</a:t>
            </a:r>
            <a:r>
              <a:rPr lang="en-US" altLang="ja-JP" sz="4000" b="1" dirty="0"/>
              <a:t>POD</a:t>
            </a:r>
            <a:r>
              <a:rPr lang="ja-JP" altLang="en-US" sz="4000" b="1" dirty="0"/>
              <a:t>シリーズ概念説明</a:t>
            </a:r>
            <a:endParaRPr lang="en-US" altLang="ja-JP" sz="4000" b="1" dirty="0"/>
          </a:p>
          <a:p>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p:nvPr/>
        </p:nvCxnSpPr>
        <p:spPr>
          <a:xfrm>
            <a:off x="112706" y="6388256"/>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xmlns="" id="{9C29E346-C185-4BB0-9412-75007799D967}"/>
              </a:ext>
            </a:extLst>
          </p:cNvPr>
          <p:cNvSpPr txBox="1"/>
          <p:nvPr/>
        </p:nvSpPr>
        <p:spPr>
          <a:xfrm>
            <a:off x="571584" y="3877852"/>
            <a:ext cx="5363670" cy="2062103"/>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p>
            <a:r>
              <a:rPr lang="en-US" altLang="ja-JP" sz="2800" dirty="0">
                <a:latin typeface="HGP創英角ｺﾞｼｯｸUB" panose="020B0900000000000000" pitchFamily="50" charset="-128"/>
                <a:ea typeface="HGP創英角ｺﾞｼｯｸUB" panose="020B0900000000000000" pitchFamily="50" charset="-128"/>
              </a:rPr>
              <a:t>Re</a:t>
            </a:r>
            <a:r>
              <a:rPr lang="ja-JP" altLang="en-US" sz="2800" dirty="0">
                <a:latin typeface="HGP創英角ｺﾞｼｯｸUB" panose="020B0900000000000000" pitchFamily="50" charset="-128"/>
                <a:ea typeface="HGP創英角ｺﾞｼｯｸUB" panose="020B0900000000000000" pitchFamily="50" charset="-128"/>
              </a:rPr>
              <a:t> </a:t>
            </a:r>
            <a:r>
              <a:rPr lang="en-US" altLang="ja-JP" sz="2800" dirty="0">
                <a:latin typeface="HGP創英角ｺﾞｼｯｸUB" panose="020B0900000000000000" pitchFamily="50" charset="-128"/>
                <a:ea typeface="HGP創英角ｺﾞｼｯｸUB" panose="020B0900000000000000" pitchFamily="50" charset="-128"/>
              </a:rPr>
              <a:t>S</a:t>
            </a:r>
            <a:r>
              <a:rPr lang="en-US" altLang="ja-JP" sz="2800" b="1" dirty="0">
                <a:latin typeface="HGP創英角ｺﾞｼｯｸUB" panose="020B0900000000000000" pitchFamily="50" charset="-128"/>
                <a:ea typeface="HGP創英角ｺﾞｼｯｸUB" panose="020B0900000000000000" pitchFamily="50" charset="-128"/>
              </a:rPr>
              <a:t>APIEN</a:t>
            </a:r>
            <a:r>
              <a:rPr lang="ja-JP" altLang="en-US" sz="2800" b="1" dirty="0">
                <a:latin typeface="HGP創英角ｺﾞｼｯｸUB" panose="020B0900000000000000" pitchFamily="50" charset="-128"/>
                <a:ea typeface="HGP創英角ｺﾞｼｯｸUB" panose="020B0900000000000000" pitchFamily="50" charset="-128"/>
              </a:rPr>
              <a:t> </a:t>
            </a:r>
            <a:r>
              <a:rPr lang="en-US" altLang="ja-JP" sz="2800" b="1" dirty="0">
                <a:latin typeface="HGP創英角ｺﾞｼｯｸUB" panose="020B0900000000000000" pitchFamily="50" charset="-128"/>
                <a:ea typeface="HGP創英角ｺﾞｼｯｸUB" panose="020B0900000000000000" pitchFamily="50" charset="-128"/>
              </a:rPr>
              <a:t>Ver3.0</a:t>
            </a:r>
          </a:p>
          <a:p>
            <a:r>
              <a:rPr lang="ja-JP" altLang="en-US" sz="2000" b="1" dirty="0"/>
              <a:t>・新人配置シミュレーション</a:t>
            </a:r>
            <a:endParaRPr lang="en-US" altLang="ja-JP" sz="2000" b="1" dirty="0"/>
          </a:p>
          <a:p>
            <a:r>
              <a:rPr lang="ja-JP" altLang="en-US" sz="2000" b="1" dirty="0"/>
              <a:t>・再配置シミュレーション</a:t>
            </a:r>
            <a:endParaRPr lang="en-US" altLang="ja-JP" sz="2000" b="1" dirty="0"/>
          </a:p>
          <a:p>
            <a:r>
              <a:rPr lang="ja-JP" altLang="en-US" sz="2000" b="1" dirty="0"/>
              <a:t>・人員配置シミュレーション</a:t>
            </a:r>
            <a:endParaRPr lang="en-US" altLang="ja-JP" sz="2000" b="1" dirty="0"/>
          </a:p>
          <a:p>
            <a:r>
              <a:rPr lang="ja-JP" altLang="en-US" sz="2000" b="1" dirty="0"/>
              <a:t>・最適組織シミュレーション</a:t>
            </a:r>
            <a:endParaRPr lang="en-US" altLang="ja-JP" sz="2000" b="1" dirty="0"/>
          </a:p>
          <a:p>
            <a:r>
              <a:rPr lang="ja-JP" altLang="en-US" sz="2000" b="1" dirty="0"/>
              <a:t>・最適ユニットシミュレーション</a:t>
            </a:r>
          </a:p>
        </p:txBody>
      </p:sp>
      <p:sp>
        <p:nvSpPr>
          <p:cNvPr id="13" name="テキスト ボックス 12">
            <a:extLst>
              <a:ext uri="{FF2B5EF4-FFF2-40B4-BE49-F238E27FC236}">
                <a16:creationId xmlns:a16="http://schemas.microsoft.com/office/drawing/2014/main" xmlns="" id="{393E0131-7626-46A7-B9CD-4BE9C0AB281D}"/>
              </a:ext>
            </a:extLst>
          </p:cNvPr>
          <p:cNvSpPr txBox="1"/>
          <p:nvPr/>
        </p:nvSpPr>
        <p:spPr>
          <a:xfrm>
            <a:off x="398827" y="5958396"/>
            <a:ext cx="6261651" cy="461665"/>
          </a:xfrm>
          <a:prstGeom prst="rect">
            <a:avLst/>
          </a:prstGeom>
          <a:noFill/>
        </p:spPr>
        <p:txBody>
          <a:bodyPr wrap="none" rtlCol="0">
            <a:spAutoFit/>
          </a:bodyPr>
          <a:lstStyle/>
          <a:p>
            <a:r>
              <a:rPr lang="ja-JP" altLang="en-US" sz="2400" b="1" dirty="0"/>
              <a:t>最適組織編成ツール「</a:t>
            </a:r>
            <a:r>
              <a:rPr lang="en-US" altLang="ja-JP" sz="2400" b="1" dirty="0">
                <a:solidFill>
                  <a:srgbClr val="FF0000"/>
                </a:solidFill>
              </a:rPr>
              <a:t>Re</a:t>
            </a:r>
            <a:r>
              <a:rPr lang="en-US" altLang="ja-JP" sz="2400" b="1" dirty="0"/>
              <a:t> SAPIEN Ver3.0</a:t>
            </a:r>
            <a:r>
              <a:rPr lang="ja-JP" altLang="en-US" sz="2400" b="1" dirty="0"/>
              <a:t>」</a:t>
            </a:r>
            <a:endParaRPr lang="en-US" altLang="ja-JP" sz="2400" b="1" dirty="0"/>
          </a:p>
        </p:txBody>
      </p:sp>
      <p:sp>
        <p:nvSpPr>
          <p:cNvPr id="15" name="テキスト ボックス 14">
            <a:extLst>
              <a:ext uri="{FF2B5EF4-FFF2-40B4-BE49-F238E27FC236}">
                <a16:creationId xmlns:a16="http://schemas.microsoft.com/office/drawing/2014/main" xmlns="" id="{91D963E6-6E06-46C7-9D72-E04C90E20D5D}"/>
              </a:ext>
            </a:extLst>
          </p:cNvPr>
          <p:cNvSpPr txBox="1"/>
          <p:nvPr/>
        </p:nvSpPr>
        <p:spPr>
          <a:xfrm>
            <a:off x="571584" y="1275678"/>
            <a:ext cx="5363670" cy="1015663"/>
          </a:xfrm>
          <a:prstGeom prst="rect">
            <a:avLst/>
          </a:prstGeom>
          <a:noFill/>
          <a:ln w="38100">
            <a:solidFill>
              <a:srgbClr val="FFC000"/>
            </a:solidFill>
          </a:ln>
        </p:spPr>
        <p:txBody>
          <a:bodyPr wrap="square" rtlCol="0">
            <a:spAutoFit/>
          </a:bodyPr>
          <a:lstStyle/>
          <a:p>
            <a:r>
              <a:rPr lang="en-US" altLang="ja-JP" sz="2400" b="1" dirty="0"/>
              <a:t>POD-Koro</a:t>
            </a:r>
          </a:p>
          <a:p>
            <a:r>
              <a:rPr lang="en-US" altLang="ja-JP" sz="2400" b="1" dirty="0"/>
              <a:t>POD-Koro +</a:t>
            </a:r>
          </a:p>
          <a:p>
            <a:endParaRPr lang="en-US" altLang="ja-JP" sz="1200" b="1" dirty="0">
              <a:solidFill>
                <a:srgbClr val="FF0000"/>
              </a:solidFill>
            </a:endParaRPr>
          </a:p>
        </p:txBody>
      </p:sp>
      <p:sp>
        <p:nvSpPr>
          <p:cNvPr id="16" name="正方形/長方形 15">
            <a:extLst>
              <a:ext uri="{FF2B5EF4-FFF2-40B4-BE49-F238E27FC236}">
                <a16:creationId xmlns:a16="http://schemas.microsoft.com/office/drawing/2014/main" xmlns="" id="{32DD30C2-A3DE-489E-BD04-592D7A35B9BA}"/>
              </a:ext>
            </a:extLst>
          </p:cNvPr>
          <p:cNvSpPr/>
          <p:nvPr/>
        </p:nvSpPr>
        <p:spPr>
          <a:xfrm>
            <a:off x="2782150" y="1532305"/>
            <a:ext cx="2759089" cy="369332"/>
          </a:xfrm>
          <a:prstGeom prst="rect">
            <a:avLst/>
          </a:prstGeom>
          <a:solidFill>
            <a:schemeClr val="accent1">
              <a:lumMod val="20000"/>
              <a:lumOff val="80000"/>
            </a:schemeClr>
          </a:solidFill>
        </p:spPr>
        <p:txBody>
          <a:bodyPr wrap="none">
            <a:spAutoFit/>
          </a:bodyPr>
          <a:lstStyle/>
          <a:p>
            <a:r>
              <a:rPr lang="ja-JP" altLang="en-US" b="1" dirty="0"/>
              <a:t>厚生労働省</a:t>
            </a:r>
            <a:r>
              <a:rPr lang="en-US" altLang="ja-JP" b="1" dirty="0"/>
              <a:t>57</a:t>
            </a:r>
            <a:r>
              <a:rPr lang="ja-JP" altLang="en-US" b="1" dirty="0"/>
              <a:t>設問対応版</a:t>
            </a:r>
          </a:p>
        </p:txBody>
      </p:sp>
      <p:sp>
        <p:nvSpPr>
          <p:cNvPr id="17" name="テキスト ボックス 16">
            <a:extLst>
              <a:ext uri="{FF2B5EF4-FFF2-40B4-BE49-F238E27FC236}">
                <a16:creationId xmlns:a16="http://schemas.microsoft.com/office/drawing/2014/main" xmlns="" id="{9853772C-D087-4C91-B94E-9A9A37AF77A5}"/>
              </a:ext>
            </a:extLst>
          </p:cNvPr>
          <p:cNvSpPr txBox="1"/>
          <p:nvPr/>
        </p:nvSpPr>
        <p:spPr>
          <a:xfrm>
            <a:off x="1513374" y="866241"/>
            <a:ext cx="5296643" cy="461665"/>
          </a:xfrm>
          <a:prstGeom prst="rect">
            <a:avLst/>
          </a:prstGeom>
          <a:noFill/>
        </p:spPr>
        <p:txBody>
          <a:bodyPr wrap="none" rtlCol="0">
            <a:spAutoFit/>
          </a:bodyPr>
          <a:lstStyle/>
          <a:p>
            <a:r>
              <a:rPr lang="ja-JP" altLang="en-US" sz="2400" b="1" dirty="0"/>
              <a:t>製品説明　「</a:t>
            </a:r>
            <a:r>
              <a:rPr lang="en-US" altLang="ja-JP" sz="2400" b="1" dirty="0"/>
              <a:t>POD</a:t>
            </a:r>
            <a:r>
              <a:rPr lang="ja-JP" altLang="en-US" sz="2400" b="1" dirty="0"/>
              <a:t>シリーズ </a:t>
            </a:r>
            <a:r>
              <a:rPr lang="en-US" altLang="ja-JP" sz="2400" b="1" dirty="0"/>
              <a:t>Ver3.0</a:t>
            </a:r>
            <a:r>
              <a:rPr lang="ja-JP" altLang="en-US" sz="2400" b="1" dirty="0"/>
              <a:t>」</a:t>
            </a:r>
            <a:endParaRPr lang="en-US" altLang="ja-JP" sz="2400" b="1" dirty="0"/>
          </a:p>
        </p:txBody>
      </p:sp>
      <p:sp>
        <p:nvSpPr>
          <p:cNvPr id="19" name="正方形/長方形 18">
            <a:extLst>
              <a:ext uri="{FF2B5EF4-FFF2-40B4-BE49-F238E27FC236}">
                <a16:creationId xmlns:a16="http://schemas.microsoft.com/office/drawing/2014/main" xmlns="" id="{552E300A-117A-4243-B419-980FDAB54E17}"/>
              </a:ext>
            </a:extLst>
          </p:cNvPr>
          <p:cNvSpPr/>
          <p:nvPr/>
        </p:nvSpPr>
        <p:spPr>
          <a:xfrm>
            <a:off x="6155572" y="1275678"/>
            <a:ext cx="773083" cy="2530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個</a:t>
            </a:r>
            <a:endParaRPr kumimoji="1" lang="en-US" altLang="ja-JP" sz="3200" b="1" dirty="0"/>
          </a:p>
          <a:p>
            <a:pPr algn="ctr"/>
            <a:r>
              <a:rPr kumimoji="1" lang="ja-JP" altLang="en-US" sz="3200" b="1" dirty="0"/>
              <a:t>人診断</a:t>
            </a:r>
          </a:p>
        </p:txBody>
      </p:sp>
      <p:sp>
        <p:nvSpPr>
          <p:cNvPr id="20" name="正方形/長方形 19">
            <a:extLst>
              <a:ext uri="{FF2B5EF4-FFF2-40B4-BE49-F238E27FC236}">
                <a16:creationId xmlns:a16="http://schemas.microsoft.com/office/drawing/2014/main" xmlns="" id="{AEDD4F8D-2D19-4D8C-AEFE-951D381FA800}"/>
              </a:ext>
            </a:extLst>
          </p:cNvPr>
          <p:cNvSpPr/>
          <p:nvPr/>
        </p:nvSpPr>
        <p:spPr>
          <a:xfrm>
            <a:off x="6155572" y="3889923"/>
            <a:ext cx="773083" cy="2031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組織</a:t>
            </a:r>
            <a:r>
              <a:rPr lang="ja-JP" altLang="en-US" sz="3200" b="1" dirty="0"/>
              <a:t>編成</a:t>
            </a:r>
            <a:endParaRPr kumimoji="1" lang="ja-JP" altLang="en-US" sz="3200" b="1" dirty="0"/>
          </a:p>
        </p:txBody>
      </p:sp>
      <p:sp>
        <p:nvSpPr>
          <p:cNvPr id="8" name="正方形/長方形 7">
            <a:extLst>
              <a:ext uri="{FF2B5EF4-FFF2-40B4-BE49-F238E27FC236}">
                <a16:creationId xmlns:a16="http://schemas.microsoft.com/office/drawing/2014/main" xmlns="" id="{B85ABCEE-49F9-49B5-97C9-D2EE4B7E2548}"/>
              </a:ext>
            </a:extLst>
          </p:cNvPr>
          <p:cNvSpPr/>
          <p:nvPr/>
        </p:nvSpPr>
        <p:spPr>
          <a:xfrm>
            <a:off x="7292112" y="1244638"/>
            <a:ext cx="4163493" cy="8237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厚生労働省準拠ストレスチェック</a:t>
            </a:r>
          </a:p>
        </p:txBody>
      </p:sp>
      <p:sp>
        <p:nvSpPr>
          <p:cNvPr id="18" name="正方形/長方形 17">
            <a:extLst>
              <a:ext uri="{FF2B5EF4-FFF2-40B4-BE49-F238E27FC236}">
                <a16:creationId xmlns:a16="http://schemas.microsoft.com/office/drawing/2014/main" xmlns="" id="{B3C7441C-6B2F-4B5A-9C7A-0CB87D20EDC7}"/>
              </a:ext>
            </a:extLst>
          </p:cNvPr>
          <p:cNvSpPr/>
          <p:nvPr/>
        </p:nvSpPr>
        <p:spPr>
          <a:xfrm>
            <a:off x="7292113" y="2204149"/>
            <a:ext cx="2475762" cy="160166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個人特性分析</a:t>
            </a:r>
            <a:endParaRPr kumimoji="1" lang="ja-JP" altLang="en-US" sz="2000" b="1" dirty="0">
              <a:solidFill>
                <a:schemeClr val="tx1"/>
              </a:solidFill>
            </a:endParaRPr>
          </a:p>
        </p:txBody>
      </p:sp>
      <p:sp>
        <p:nvSpPr>
          <p:cNvPr id="21" name="正方形/長方形 20">
            <a:extLst>
              <a:ext uri="{FF2B5EF4-FFF2-40B4-BE49-F238E27FC236}">
                <a16:creationId xmlns:a16="http://schemas.microsoft.com/office/drawing/2014/main" xmlns="" id="{289BA333-BDA1-4087-92BE-40E952E21B88}"/>
              </a:ext>
            </a:extLst>
          </p:cNvPr>
          <p:cNvSpPr/>
          <p:nvPr/>
        </p:nvSpPr>
        <p:spPr>
          <a:xfrm>
            <a:off x="7292112" y="3895016"/>
            <a:ext cx="2475762" cy="20262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組織特性分析</a:t>
            </a:r>
            <a:endParaRPr kumimoji="1" lang="ja-JP" altLang="en-US" sz="2000" b="1" dirty="0">
              <a:solidFill>
                <a:schemeClr val="tx1"/>
              </a:solidFill>
            </a:endParaRPr>
          </a:p>
        </p:txBody>
      </p:sp>
      <p:pic>
        <p:nvPicPr>
          <p:cNvPr id="10" name="図 9" descr="アイコン&#10;&#10;自動的に生成された説明">
            <a:extLst>
              <a:ext uri="{FF2B5EF4-FFF2-40B4-BE49-F238E27FC236}">
                <a16:creationId xmlns:a16="http://schemas.microsoft.com/office/drawing/2014/main" xmlns="" id="{B152C2B8-4C84-4B80-B8A1-0287117BA76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030198" y="3244132"/>
            <a:ext cx="1153682" cy="1373913"/>
          </a:xfrm>
          <a:prstGeom prst="rect">
            <a:avLst/>
          </a:prstGeom>
        </p:spPr>
      </p:pic>
      <p:sp>
        <p:nvSpPr>
          <p:cNvPr id="9" name="正方形/長方形 8">
            <a:extLst>
              <a:ext uri="{FF2B5EF4-FFF2-40B4-BE49-F238E27FC236}">
                <a16:creationId xmlns:a16="http://schemas.microsoft.com/office/drawing/2014/main" xmlns="" id="{BEED5C43-9D07-4852-9DE9-5094B7826075}"/>
              </a:ext>
            </a:extLst>
          </p:cNvPr>
          <p:cNvSpPr/>
          <p:nvPr/>
        </p:nvSpPr>
        <p:spPr>
          <a:xfrm>
            <a:off x="9895490" y="2204149"/>
            <a:ext cx="1560115" cy="37542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共通設問：</a:t>
            </a:r>
            <a:endParaRPr kumimoji="1" lang="en-US" altLang="ja-JP" sz="2000" b="1" dirty="0">
              <a:solidFill>
                <a:schemeClr val="tx1"/>
              </a:solidFill>
            </a:endParaRPr>
          </a:p>
          <a:p>
            <a:pPr algn="ctr"/>
            <a:r>
              <a:rPr lang="en-US" altLang="ja-JP" sz="2000" b="1" dirty="0">
                <a:solidFill>
                  <a:schemeClr val="tx1"/>
                </a:solidFill>
              </a:rPr>
              <a:t>120</a:t>
            </a:r>
            <a:r>
              <a:rPr lang="ja-JP" altLang="en-US" sz="2000" b="1" dirty="0">
                <a:solidFill>
                  <a:schemeClr val="tx1"/>
                </a:solidFill>
              </a:rPr>
              <a:t>問</a:t>
            </a:r>
            <a:endParaRPr lang="en-US" altLang="ja-JP" sz="2000" b="1" dirty="0">
              <a:solidFill>
                <a:schemeClr val="tx1"/>
              </a:solidFill>
            </a:endParaRPr>
          </a:p>
          <a:p>
            <a:pPr algn="ctr"/>
            <a:endParaRPr lang="en-US" altLang="ja-JP" sz="2000" b="1" dirty="0">
              <a:solidFill>
                <a:schemeClr val="tx1"/>
              </a:solidFill>
            </a:endParaRPr>
          </a:p>
          <a:p>
            <a:pPr algn="ctr"/>
            <a:endParaRPr lang="en-US" altLang="ja-JP" sz="2000" b="1" dirty="0">
              <a:solidFill>
                <a:schemeClr val="tx1"/>
              </a:solidFill>
            </a:endParaRPr>
          </a:p>
          <a:p>
            <a:pPr algn="ctr"/>
            <a:r>
              <a:rPr lang="ja-JP" altLang="en-US" sz="2000" b="1" dirty="0">
                <a:solidFill>
                  <a:schemeClr val="tx1"/>
                </a:solidFill>
              </a:rPr>
              <a:t>回答時間：</a:t>
            </a:r>
            <a:endParaRPr lang="en-US" altLang="ja-JP" sz="2000" b="1" dirty="0">
              <a:solidFill>
                <a:schemeClr val="tx1"/>
              </a:solidFill>
            </a:endParaRPr>
          </a:p>
          <a:p>
            <a:pPr algn="ctr"/>
            <a:r>
              <a:rPr lang="ja-JP" altLang="en-US" sz="2000" b="1" dirty="0">
                <a:solidFill>
                  <a:schemeClr val="tx1"/>
                </a:solidFill>
              </a:rPr>
              <a:t>約</a:t>
            </a:r>
            <a:r>
              <a:rPr lang="en-US" altLang="ja-JP" sz="2000" b="1" dirty="0">
                <a:solidFill>
                  <a:schemeClr val="tx1"/>
                </a:solidFill>
              </a:rPr>
              <a:t>8</a:t>
            </a:r>
            <a:r>
              <a:rPr lang="ja-JP" altLang="en-US" sz="2000" b="1" dirty="0">
                <a:solidFill>
                  <a:schemeClr val="tx1"/>
                </a:solidFill>
              </a:rPr>
              <a:t>分</a:t>
            </a:r>
            <a:endParaRPr lang="en-US" altLang="ja-JP" sz="2000" b="1" dirty="0">
              <a:solidFill>
                <a:schemeClr val="tx1"/>
              </a:solidFill>
            </a:endParaRPr>
          </a:p>
          <a:p>
            <a:pPr algn="ctr"/>
            <a:endParaRPr kumimoji="1" lang="en-US" altLang="ja-JP" sz="2000" b="1" dirty="0">
              <a:solidFill>
                <a:schemeClr val="tx1"/>
              </a:solidFill>
            </a:endParaRPr>
          </a:p>
          <a:p>
            <a:pPr algn="ctr"/>
            <a:endParaRPr kumimoji="1" lang="ja-JP" altLang="en-US" sz="2000" b="1" dirty="0">
              <a:solidFill>
                <a:schemeClr val="tx1"/>
              </a:solidFill>
            </a:endParaRPr>
          </a:p>
        </p:txBody>
      </p:sp>
      <p:sp>
        <p:nvSpPr>
          <p:cNvPr id="14" name="矢印: 上下 13">
            <a:extLst>
              <a:ext uri="{FF2B5EF4-FFF2-40B4-BE49-F238E27FC236}">
                <a16:creationId xmlns:a16="http://schemas.microsoft.com/office/drawing/2014/main" xmlns="" id="{0F99F3B1-E9F8-4C31-95BC-702B3DCBE5FC}"/>
              </a:ext>
            </a:extLst>
          </p:cNvPr>
          <p:cNvSpPr/>
          <p:nvPr/>
        </p:nvSpPr>
        <p:spPr>
          <a:xfrm>
            <a:off x="9213400" y="3291966"/>
            <a:ext cx="412188" cy="10277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xmlns="" id="{91D963E6-6E06-46C7-9D72-E04C90E20D5D}"/>
              </a:ext>
            </a:extLst>
          </p:cNvPr>
          <p:cNvSpPr txBox="1"/>
          <p:nvPr/>
        </p:nvSpPr>
        <p:spPr>
          <a:xfrm>
            <a:off x="589269" y="2498428"/>
            <a:ext cx="5363670" cy="769441"/>
          </a:xfrm>
          <a:prstGeom prst="rect">
            <a:avLst/>
          </a:prstGeom>
          <a:solidFill>
            <a:srgbClr val="FFFF99"/>
          </a:solidFill>
          <a:ln w="38100">
            <a:solidFill>
              <a:srgbClr val="FFC000"/>
            </a:solidFill>
          </a:ln>
        </p:spPr>
        <p:txBody>
          <a:bodyPr wrap="square" rtlCol="0">
            <a:spAutoFit/>
          </a:bodyPr>
          <a:lstStyle/>
          <a:p>
            <a:endParaRPr lang="en-US" altLang="ja-JP" sz="1200" b="1" dirty="0">
              <a:solidFill>
                <a:srgbClr val="FF0000"/>
              </a:solidFill>
            </a:endParaRPr>
          </a:p>
          <a:p>
            <a:r>
              <a:rPr lang="en-US" altLang="ja-JP" sz="3200" b="1" dirty="0" smtClean="0"/>
              <a:t>POD-Express Standard</a:t>
            </a:r>
            <a:endParaRPr lang="en-US" altLang="ja-JP" sz="3200" b="1" dirty="0"/>
          </a:p>
        </p:txBody>
      </p:sp>
    </p:spTree>
    <p:extLst>
      <p:ext uri="{BB962C8B-B14F-4D97-AF65-F5344CB8AC3E}">
        <p14:creationId xmlns:p14="http://schemas.microsoft.com/office/powerpoint/2010/main" val="161750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cxnSp>
        <p:nvCxnSpPr>
          <p:cNvPr id="5" name="直線コネクタ 4">
            <a:extLst>
              <a:ext uri="{FF2B5EF4-FFF2-40B4-BE49-F238E27FC236}">
                <a16:creationId xmlns:a16="http://schemas.microsoft.com/office/drawing/2014/main" xmlns="" id="{83136317-E740-417D-8C73-A8F4B1ED8DF1}"/>
              </a:ext>
            </a:extLst>
          </p:cNvPr>
          <p:cNvCxnSpPr/>
          <p:nvPr/>
        </p:nvCxnSpPr>
        <p:spPr>
          <a:xfrm>
            <a:off x="326003" y="6392849"/>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xmlns="" id="{F1B12C80-DD0D-4882-AF89-6276E7B40815}"/>
              </a:ext>
            </a:extLst>
          </p:cNvPr>
          <p:cNvSpPr txBox="1"/>
          <p:nvPr/>
        </p:nvSpPr>
        <p:spPr>
          <a:xfrm>
            <a:off x="1655859" y="105826"/>
            <a:ext cx="9499821" cy="707886"/>
          </a:xfrm>
          <a:prstGeom prst="rect">
            <a:avLst/>
          </a:prstGeom>
          <a:noFill/>
        </p:spPr>
        <p:txBody>
          <a:bodyPr wrap="square">
            <a:spAutoFit/>
          </a:bodyPr>
          <a:lstStyle/>
          <a:p>
            <a:r>
              <a:rPr lang="en-US" altLang="ja-JP" sz="4000" b="1" dirty="0"/>
              <a:t>POD-Express </a:t>
            </a:r>
            <a:r>
              <a:rPr lang="en-US" altLang="ja-JP" sz="4000" b="1" dirty="0" smtClean="0"/>
              <a:t>Standard</a:t>
            </a:r>
            <a:endParaRPr lang="ja-JP" altLang="en-US" sz="4000" dirty="0"/>
          </a:p>
        </p:txBody>
      </p:sp>
      <p:pic>
        <p:nvPicPr>
          <p:cNvPr id="13" name="図 12" descr="アイコン&#10;&#10;自動的に生成された説明">
            <a:extLst>
              <a:ext uri="{FF2B5EF4-FFF2-40B4-BE49-F238E27FC236}">
                <a16:creationId xmlns:a16="http://schemas.microsoft.com/office/drawing/2014/main" xmlns="" id="{675DF4B4-A615-4EF6-8A40-B95F8B26AA2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517068" y="4130339"/>
            <a:ext cx="1638612" cy="1471482"/>
          </a:xfrm>
          <a:prstGeom prst="rect">
            <a:avLst/>
          </a:prstGeom>
        </p:spPr>
      </p:pic>
      <p:sp>
        <p:nvSpPr>
          <p:cNvPr id="15" name="テキスト ボックス 14">
            <a:extLst>
              <a:ext uri="{FF2B5EF4-FFF2-40B4-BE49-F238E27FC236}">
                <a16:creationId xmlns:a16="http://schemas.microsoft.com/office/drawing/2014/main" xmlns="" id="{F4B3EADB-1575-49CA-A982-E07A11BD73D9}"/>
              </a:ext>
            </a:extLst>
          </p:cNvPr>
          <p:cNvSpPr txBox="1"/>
          <p:nvPr/>
        </p:nvSpPr>
        <p:spPr>
          <a:xfrm>
            <a:off x="326003" y="1667033"/>
            <a:ext cx="5030932" cy="461665"/>
          </a:xfrm>
          <a:prstGeom prst="rect">
            <a:avLst/>
          </a:prstGeom>
          <a:noFill/>
        </p:spPr>
        <p:txBody>
          <a:bodyPr wrap="square">
            <a:spAutoFit/>
          </a:bodyPr>
          <a:lstStyle/>
          <a:p>
            <a:r>
              <a:rPr kumimoji="1" lang="ja-JP" altLang="en-US" sz="2400" b="1" dirty="0"/>
              <a:t>設問数：</a:t>
            </a:r>
            <a:r>
              <a:rPr kumimoji="1" lang="en-US" altLang="ja-JP" sz="2400" b="1" dirty="0">
                <a:solidFill>
                  <a:srgbClr val="FF0000"/>
                </a:solidFill>
              </a:rPr>
              <a:t>120</a:t>
            </a:r>
            <a:r>
              <a:rPr kumimoji="1" lang="ja-JP" altLang="en-US" sz="2400" b="1" dirty="0">
                <a:solidFill>
                  <a:srgbClr val="FF0000"/>
                </a:solidFill>
              </a:rPr>
              <a:t>問</a:t>
            </a:r>
            <a:r>
              <a:rPr kumimoji="1" lang="ja-JP" altLang="en-US" sz="2400" b="1" dirty="0"/>
              <a:t>・回答時間：</a:t>
            </a:r>
            <a:r>
              <a:rPr kumimoji="1" lang="ja-JP" altLang="en-US" sz="2400" b="1" dirty="0">
                <a:solidFill>
                  <a:srgbClr val="FF0000"/>
                </a:solidFill>
              </a:rPr>
              <a:t>約</a:t>
            </a:r>
            <a:r>
              <a:rPr kumimoji="1" lang="en-US" altLang="ja-JP" sz="2400" b="1" dirty="0">
                <a:solidFill>
                  <a:srgbClr val="FF0000"/>
                </a:solidFill>
              </a:rPr>
              <a:t>8</a:t>
            </a:r>
            <a:r>
              <a:rPr kumimoji="1" lang="ja-JP" altLang="en-US" sz="2400" b="1" dirty="0">
                <a:solidFill>
                  <a:srgbClr val="FF0000"/>
                </a:solidFill>
              </a:rPr>
              <a:t>分</a:t>
            </a:r>
          </a:p>
        </p:txBody>
      </p:sp>
      <p:sp>
        <p:nvSpPr>
          <p:cNvPr id="18" name="矢印: 右カーブ 17">
            <a:extLst>
              <a:ext uri="{FF2B5EF4-FFF2-40B4-BE49-F238E27FC236}">
                <a16:creationId xmlns:a16="http://schemas.microsoft.com/office/drawing/2014/main" xmlns="" id="{4B993C72-D310-4D6F-9EBA-CC933E196C5D}"/>
              </a:ext>
            </a:extLst>
          </p:cNvPr>
          <p:cNvSpPr/>
          <p:nvPr/>
        </p:nvSpPr>
        <p:spPr>
          <a:xfrm rot="16200000">
            <a:off x="9219037" y="5083188"/>
            <a:ext cx="590119" cy="1796758"/>
          </a:xfrm>
          <a:prstGeom prst="curvedRightArrow">
            <a:avLst>
              <a:gd name="adj1" fmla="val 25000"/>
              <a:gd name="adj2" fmla="val 50000"/>
              <a:gd name="adj3" fmla="val 32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xmlns="" id="{BF463E7C-CB1D-47A9-83AA-ADE401348BFD}"/>
              </a:ext>
            </a:extLst>
          </p:cNvPr>
          <p:cNvSpPr txBox="1"/>
          <p:nvPr/>
        </p:nvSpPr>
        <p:spPr>
          <a:xfrm>
            <a:off x="450574" y="2849346"/>
            <a:ext cx="5645426" cy="400110"/>
          </a:xfrm>
          <a:prstGeom prst="rect">
            <a:avLst/>
          </a:prstGeom>
          <a:noFill/>
        </p:spPr>
        <p:txBody>
          <a:bodyPr wrap="square" rtlCol="0">
            <a:spAutoFit/>
          </a:bodyPr>
          <a:lstStyle/>
          <a:p>
            <a:r>
              <a:rPr kumimoji="1" lang="ja-JP" altLang="en-US" sz="2000" b="1" dirty="0"/>
              <a:t>個人診断から</a:t>
            </a:r>
            <a:r>
              <a:rPr kumimoji="1" lang="ja-JP" altLang="en-US" sz="2000" b="1" dirty="0">
                <a:solidFill>
                  <a:srgbClr val="FF0000"/>
                </a:solidFill>
              </a:rPr>
              <a:t>組織編成</a:t>
            </a:r>
            <a:r>
              <a:rPr kumimoji="1" lang="ja-JP" altLang="en-US" sz="2000" b="1" dirty="0"/>
              <a:t>まで、シームレスに</a:t>
            </a:r>
          </a:p>
        </p:txBody>
      </p:sp>
      <p:sp>
        <p:nvSpPr>
          <p:cNvPr id="20" name="テキスト ボックス 19">
            <a:extLst>
              <a:ext uri="{FF2B5EF4-FFF2-40B4-BE49-F238E27FC236}">
                <a16:creationId xmlns:a16="http://schemas.microsoft.com/office/drawing/2014/main" xmlns="" id="{1356263E-061C-4433-A00B-0E8917B5464A}"/>
              </a:ext>
            </a:extLst>
          </p:cNvPr>
          <p:cNvSpPr txBox="1"/>
          <p:nvPr/>
        </p:nvSpPr>
        <p:spPr>
          <a:xfrm>
            <a:off x="227218" y="3600301"/>
            <a:ext cx="8487412" cy="2616101"/>
          </a:xfrm>
          <a:prstGeom prst="rect">
            <a:avLst/>
          </a:prstGeom>
          <a:noFill/>
          <a:ln w="28575">
            <a:solidFill>
              <a:schemeClr val="accent6">
                <a:lumMod val="75000"/>
              </a:schemeClr>
            </a:solidFill>
          </a:ln>
        </p:spPr>
        <p:txBody>
          <a:bodyPr wrap="square" rtlCol="0">
            <a:spAutoFit/>
          </a:bodyPr>
          <a:lstStyle/>
          <a:p>
            <a:pPr marL="0" algn="l" rtl="0" eaLnBrk="1" fontAlgn="b" latinLnBrk="0" hangingPunct="1">
              <a:spcBef>
                <a:spcPts val="0"/>
              </a:spcBef>
              <a:spcAft>
                <a:spcPts val="0"/>
              </a:spcAft>
            </a:pPr>
            <a:r>
              <a:rPr kumimoji="1" lang="en-US" altLang="ja-JP" sz="2400" b="1" i="0" u="none" strike="noStrike" kern="1200" dirty="0">
                <a:solidFill>
                  <a:srgbClr val="000000"/>
                </a:solidFill>
                <a:effectLst/>
                <a:latin typeface="+mn-ea"/>
              </a:rPr>
              <a:t>POD-Express-Standard</a:t>
            </a:r>
            <a:r>
              <a:rPr kumimoji="1" lang="ja-JP" altLang="ja-JP" sz="2400" b="1" i="0" u="none" strike="noStrike" kern="1200" dirty="0">
                <a:solidFill>
                  <a:srgbClr val="000000"/>
                </a:solidFill>
                <a:effectLst/>
                <a:latin typeface="+mn-ea"/>
              </a:rPr>
              <a:t>の結果は、以下の</a:t>
            </a:r>
            <a:r>
              <a:rPr kumimoji="1" lang="en-US" altLang="ja-JP" sz="2400" b="1" i="0" u="none" strike="noStrike" kern="1200" dirty="0">
                <a:solidFill>
                  <a:srgbClr val="000000"/>
                </a:solidFill>
                <a:effectLst/>
                <a:latin typeface="+mn-ea"/>
              </a:rPr>
              <a:t>13</a:t>
            </a:r>
            <a:r>
              <a:rPr kumimoji="1" lang="ja-JP" altLang="ja-JP" sz="2400" b="1" i="0" u="none" strike="noStrike" kern="1200" dirty="0">
                <a:solidFill>
                  <a:srgbClr val="000000"/>
                </a:solidFill>
                <a:effectLst/>
                <a:latin typeface="+mn-ea"/>
              </a:rPr>
              <a:t>つで構成</a:t>
            </a:r>
            <a:endParaRPr lang="ja-JP" altLang="ja-JP" sz="2400" b="1" i="0" u="none" strike="noStrike" dirty="0">
              <a:effectLst/>
              <a:latin typeface="+mn-ea"/>
            </a:endParaRPr>
          </a:p>
          <a:p>
            <a:pPr fontAlgn="b"/>
            <a:r>
              <a:rPr lang="en-US" altLang="ja-JP" sz="2000" b="1" u="none" strike="noStrike" dirty="0">
                <a:effectLst/>
                <a:latin typeface="+mn-ea"/>
              </a:rPr>
              <a:t>1.</a:t>
            </a:r>
            <a:r>
              <a:rPr lang="ja-JP" altLang="en-US" sz="2000" b="1" u="none" strike="noStrike" dirty="0">
                <a:effectLst/>
                <a:latin typeface="+mn-ea"/>
              </a:rPr>
              <a:t>　印象管理　　　　　　　　　  </a:t>
            </a:r>
            <a:r>
              <a:rPr lang="en-US" altLang="ja-JP" sz="2000" b="1" u="none" strike="noStrike" dirty="0">
                <a:effectLst/>
                <a:latin typeface="+mn-ea"/>
              </a:rPr>
              <a:t>8.</a:t>
            </a:r>
            <a:r>
              <a:rPr lang="ja-JP" altLang="en-US" sz="2000" b="1" u="none" strike="noStrike" dirty="0">
                <a:effectLst/>
                <a:latin typeface="+mn-ea"/>
              </a:rPr>
              <a:t>　職業興味　　　　　　　　　</a:t>
            </a:r>
            <a:endParaRPr lang="en-US" altLang="ja-JP" sz="2000" b="1" u="none" strike="noStrike" dirty="0">
              <a:effectLst/>
              <a:latin typeface="+mn-ea"/>
            </a:endParaRPr>
          </a:p>
          <a:p>
            <a:pPr fontAlgn="b"/>
            <a:r>
              <a:rPr kumimoji="1" lang="en-US" altLang="ja-JP" sz="2000" b="1" i="0" u="none" strike="noStrike" kern="1200" dirty="0">
                <a:solidFill>
                  <a:srgbClr val="000000"/>
                </a:solidFill>
                <a:effectLst/>
                <a:latin typeface="+mn-ea"/>
              </a:rPr>
              <a:t>2.</a:t>
            </a:r>
            <a:r>
              <a:rPr kumimoji="1" lang="ja-JP" altLang="ja-JP" sz="2000" b="1" i="0" u="none" strike="noStrike" kern="1200" dirty="0">
                <a:solidFill>
                  <a:srgbClr val="000000"/>
                </a:solidFill>
                <a:effectLst/>
                <a:latin typeface="+mn-ea"/>
              </a:rPr>
              <a:t>　ストレス状態</a:t>
            </a:r>
            <a:r>
              <a:rPr kumimoji="1" lang="ja-JP" altLang="en-US" sz="2000" b="1" i="0" u="none" strike="noStrike" kern="1200" dirty="0">
                <a:solidFill>
                  <a:srgbClr val="000000"/>
                </a:solidFill>
                <a:effectLst/>
                <a:latin typeface="+mn-ea"/>
              </a:rPr>
              <a:t>　　　　　　　  </a:t>
            </a:r>
            <a:r>
              <a:rPr lang="en-US" altLang="ja-JP" sz="2000" b="1" u="none" strike="noStrike" dirty="0">
                <a:effectLst/>
                <a:latin typeface="+mn-ea"/>
              </a:rPr>
              <a:t>9.</a:t>
            </a:r>
            <a:r>
              <a:rPr lang="ja-JP" altLang="en-US" sz="2000" b="1" u="none" strike="noStrike" dirty="0">
                <a:effectLst/>
                <a:latin typeface="+mn-ea"/>
              </a:rPr>
              <a:t>　ソーシャル・スキル</a:t>
            </a:r>
            <a:endParaRPr kumimoji="1" lang="en-US" altLang="ja-JP" sz="2000" b="1" i="0" u="none" strike="noStrike" kern="1200" dirty="0">
              <a:solidFill>
                <a:srgbClr val="000000"/>
              </a:solidFill>
              <a:effectLst/>
              <a:latin typeface="+mn-ea"/>
            </a:endParaRPr>
          </a:p>
          <a:p>
            <a:pPr fontAlgn="b"/>
            <a:r>
              <a:rPr lang="en-US" altLang="ja-JP" sz="2000" b="1" u="none" strike="noStrike" dirty="0">
                <a:effectLst/>
                <a:latin typeface="+mn-ea"/>
              </a:rPr>
              <a:t>3.</a:t>
            </a:r>
            <a:r>
              <a:rPr lang="ja-JP" altLang="en-US" sz="2000" b="1" u="none" strike="noStrike" dirty="0">
                <a:effectLst/>
                <a:latin typeface="+mn-ea"/>
              </a:rPr>
              <a:t>　ストレス対処資源　　　　　</a:t>
            </a:r>
            <a:r>
              <a:rPr lang="en-US" altLang="ja-JP" sz="2000" b="1" u="none" strike="noStrike" dirty="0">
                <a:effectLst/>
                <a:latin typeface="+mn-ea"/>
              </a:rPr>
              <a:t>10.</a:t>
            </a:r>
            <a:r>
              <a:rPr lang="ja-JP" altLang="en-US" sz="2000" b="1" u="none" strike="noStrike" dirty="0">
                <a:effectLst/>
                <a:latin typeface="+mn-ea"/>
              </a:rPr>
              <a:t>　創造性</a:t>
            </a:r>
            <a:endParaRPr lang="en-US" altLang="ja-JP" sz="2000" b="1" u="none" strike="noStrike" dirty="0">
              <a:effectLst/>
              <a:latin typeface="+mn-ea"/>
            </a:endParaRPr>
          </a:p>
          <a:p>
            <a:pPr fontAlgn="b"/>
            <a:r>
              <a:rPr lang="en-US" altLang="ja-JP" sz="2000" b="1" u="none" strike="noStrike" dirty="0">
                <a:effectLst/>
                <a:latin typeface="+mn-ea"/>
              </a:rPr>
              <a:t>4.</a:t>
            </a:r>
            <a:r>
              <a:rPr lang="ja-JP" altLang="en-US" sz="2000" b="1" u="none" strike="noStrike" dirty="0">
                <a:effectLst/>
                <a:latin typeface="+mn-ea"/>
              </a:rPr>
              <a:t>　パーソナリティ基盤因子　　</a:t>
            </a:r>
            <a:r>
              <a:rPr lang="en-US" altLang="ja-JP" sz="2000" b="1" u="none" strike="noStrike" dirty="0">
                <a:effectLst/>
                <a:latin typeface="+mn-ea"/>
              </a:rPr>
              <a:t>11.</a:t>
            </a:r>
            <a:r>
              <a:rPr lang="ja-JP" altLang="en-US" sz="2000" b="1" u="none" strike="noStrike" dirty="0">
                <a:effectLst/>
                <a:latin typeface="+mn-ea"/>
              </a:rPr>
              <a:t>　リーダーシップソーシャルスキル</a:t>
            </a:r>
            <a:endParaRPr lang="en-US" altLang="ja-JP" sz="2000" b="1" u="none" strike="noStrike" dirty="0">
              <a:effectLst/>
              <a:latin typeface="+mn-ea"/>
            </a:endParaRPr>
          </a:p>
          <a:p>
            <a:pPr fontAlgn="b"/>
            <a:r>
              <a:rPr lang="en-US" altLang="ja-JP" sz="2000" b="1" u="none" strike="noStrike" dirty="0">
                <a:effectLst/>
                <a:latin typeface="+mn-ea"/>
              </a:rPr>
              <a:t>5.</a:t>
            </a:r>
            <a:r>
              <a:rPr lang="ja-JP" altLang="en-US" sz="2000" b="1" u="none" strike="noStrike" dirty="0">
                <a:effectLst/>
                <a:latin typeface="+mn-ea"/>
              </a:rPr>
              <a:t>　パーソナリティ特性　　　　</a:t>
            </a:r>
            <a:r>
              <a:rPr lang="en-US" altLang="zh-TW" sz="2000" b="1" u="none" strike="noStrike" dirty="0">
                <a:effectLst/>
              </a:rPr>
              <a:t>12.</a:t>
            </a:r>
            <a:r>
              <a:rPr lang="zh-TW" altLang="en-US" sz="2000" b="1" u="none" strike="noStrike" dirty="0">
                <a:effectLst/>
              </a:rPr>
              <a:t>　</a:t>
            </a:r>
            <a:r>
              <a:rPr lang="ja-JP" altLang="en-US" sz="2000" b="1" u="none" strike="noStrike" dirty="0">
                <a:effectLst/>
              </a:rPr>
              <a:t>営業役割特性</a:t>
            </a:r>
            <a:endParaRPr lang="ja-JP" altLang="en-US" sz="2000" b="1" i="0" u="none" strike="noStrike" dirty="0">
              <a:effectLst/>
            </a:endParaRPr>
          </a:p>
          <a:p>
            <a:pPr fontAlgn="b"/>
            <a:r>
              <a:rPr lang="en-US" altLang="ja-JP" sz="2000" b="1" u="none" strike="noStrike" dirty="0">
                <a:effectLst/>
              </a:rPr>
              <a:t>6.</a:t>
            </a:r>
            <a:r>
              <a:rPr lang="ja-JP" altLang="en-US" sz="2000" b="1" u="none" strike="noStrike" dirty="0">
                <a:effectLst/>
              </a:rPr>
              <a:t>　パーソナリティ・タイプ　　</a:t>
            </a:r>
            <a:r>
              <a:rPr lang="en-US" altLang="zh-TW" sz="2000" b="1" u="none" strike="noStrike" dirty="0">
                <a:effectLst/>
              </a:rPr>
              <a:t>13.</a:t>
            </a:r>
            <a:r>
              <a:rPr lang="zh-TW" altLang="en-US" sz="2000" b="1" u="none" strike="noStrike" dirty="0">
                <a:effectLst/>
              </a:rPr>
              <a:t>　</a:t>
            </a:r>
            <a:r>
              <a:rPr lang="ja-JP" altLang="en-US" sz="2000" b="1" u="none" strike="noStrike" dirty="0">
                <a:effectLst/>
              </a:rPr>
              <a:t>営業分野適性</a:t>
            </a:r>
            <a:endParaRPr lang="ja-JP" altLang="en-US" sz="2000" b="1" i="0" u="none" strike="noStrike" dirty="0">
              <a:effectLst/>
            </a:endParaRPr>
          </a:p>
          <a:p>
            <a:pPr fontAlgn="b"/>
            <a:r>
              <a:rPr lang="en-US" altLang="ja-JP" sz="2000" b="1" u="none" strike="noStrike" dirty="0">
                <a:effectLst/>
                <a:latin typeface="+mn-ea"/>
              </a:rPr>
              <a:t>7.</a:t>
            </a:r>
            <a:r>
              <a:rPr lang="ja-JP" altLang="en-US" sz="2000" b="1" u="none" strike="noStrike" dirty="0">
                <a:effectLst/>
                <a:latin typeface="+mn-ea"/>
              </a:rPr>
              <a:t>　適応感（職務適正）</a:t>
            </a:r>
            <a:endParaRPr lang="ja-JP" altLang="en-US" sz="2000" b="1" i="0" u="none" strike="noStrike" dirty="0">
              <a:effectLst/>
              <a:latin typeface="+mn-ea"/>
            </a:endParaRPr>
          </a:p>
        </p:txBody>
      </p:sp>
      <p:sp>
        <p:nvSpPr>
          <p:cNvPr id="23" name="矢印: 右カーブ 22">
            <a:extLst>
              <a:ext uri="{FF2B5EF4-FFF2-40B4-BE49-F238E27FC236}">
                <a16:creationId xmlns:a16="http://schemas.microsoft.com/office/drawing/2014/main" xmlns="" id="{DC87CDE6-74F9-44EE-B11F-5143B13316FC}"/>
              </a:ext>
            </a:extLst>
          </p:cNvPr>
          <p:cNvSpPr/>
          <p:nvPr/>
        </p:nvSpPr>
        <p:spPr>
          <a:xfrm rot="5123913">
            <a:off x="8972829" y="2864285"/>
            <a:ext cx="706548" cy="1893079"/>
          </a:xfrm>
          <a:prstGeom prst="curvedRightArrow">
            <a:avLst>
              <a:gd name="adj1" fmla="val 25000"/>
              <a:gd name="adj2" fmla="val 50000"/>
              <a:gd name="adj3" fmla="val 32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7545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a:off x="197485" y="6512117"/>
            <a:ext cx="118169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xmlns="" id="{F1B12C80-DD0D-4882-AF89-6276E7B40815}"/>
              </a:ext>
            </a:extLst>
          </p:cNvPr>
          <p:cNvSpPr txBox="1"/>
          <p:nvPr/>
        </p:nvSpPr>
        <p:spPr>
          <a:xfrm>
            <a:off x="1655859" y="105826"/>
            <a:ext cx="9833776" cy="707886"/>
          </a:xfrm>
          <a:prstGeom prst="rect">
            <a:avLst/>
          </a:prstGeom>
          <a:noFill/>
        </p:spPr>
        <p:txBody>
          <a:bodyPr wrap="square">
            <a:spAutoFit/>
          </a:bodyPr>
          <a:lstStyle/>
          <a:p>
            <a:r>
              <a:rPr lang="en-US" altLang="ja-JP" sz="4000" b="1" dirty="0"/>
              <a:t>POD-Express Standard</a:t>
            </a:r>
            <a:r>
              <a:rPr lang="ja-JP" altLang="en-US" sz="4000" b="1" dirty="0"/>
              <a:t>アウトプット</a:t>
            </a:r>
            <a:r>
              <a:rPr lang="en-US" altLang="ja-JP" sz="4000" b="1" dirty="0"/>
              <a:t> </a:t>
            </a:r>
          </a:p>
        </p:txBody>
      </p:sp>
      <p:sp>
        <p:nvSpPr>
          <p:cNvPr id="6" name="テキスト ボックス 5">
            <a:extLst>
              <a:ext uri="{FF2B5EF4-FFF2-40B4-BE49-F238E27FC236}">
                <a16:creationId xmlns:a16="http://schemas.microsoft.com/office/drawing/2014/main" xmlns="" id="{3224C8C4-8BC3-4C80-9AC5-8D7418E697F8}"/>
              </a:ext>
            </a:extLst>
          </p:cNvPr>
          <p:cNvSpPr txBox="1"/>
          <p:nvPr/>
        </p:nvSpPr>
        <p:spPr>
          <a:xfrm>
            <a:off x="1459910" y="817157"/>
            <a:ext cx="3843851" cy="400110"/>
          </a:xfrm>
          <a:prstGeom prst="rect">
            <a:avLst/>
          </a:prstGeom>
          <a:noFill/>
        </p:spPr>
        <p:txBody>
          <a:bodyPr wrap="square" rtlCol="0">
            <a:spAutoFit/>
          </a:bodyPr>
          <a:lstStyle/>
          <a:p>
            <a:r>
              <a:rPr kumimoji="1" lang="ja-JP" altLang="en-US" sz="2000" b="1" dirty="0"/>
              <a:t>設問数</a:t>
            </a:r>
            <a:r>
              <a:rPr kumimoji="1" lang="en-US" altLang="ja-JP" sz="2000" b="1" dirty="0"/>
              <a:t>120</a:t>
            </a:r>
            <a:r>
              <a:rPr kumimoji="1" lang="ja-JP" altLang="en-US" sz="2000" b="1" dirty="0"/>
              <a:t>問・回答時間：約</a:t>
            </a:r>
            <a:r>
              <a:rPr kumimoji="1" lang="en-US" altLang="ja-JP" sz="2000" b="1" dirty="0"/>
              <a:t>8</a:t>
            </a:r>
            <a:r>
              <a:rPr kumimoji="1" lang="ja-JP" altLang="en-US" sz="2000" b="1" dirty="0"/>
              <a:t>分</a:t>
            </a:r>
          </a:p>
        </p:txBody>
      </p:sp>
      <p:pic>
        <p:nvPicPr>
          <p:cNvPr id="33" name="図 32">
            <a:extLst>
              <a:ext uri="{FF2B5EF4-FFF2-40B4-BE49-F238E27FC236}">
                <a16:creationId xmlns:a16="http://schemas.microsoft.com/office/drawing/2014/main" xmlns="" id="{8A4C2794-2666-4F30-9A7E-5FE04ECA901A}"/>
              </a:ext>
            </a:extLst>
          </p:cNvPr>
          <p:cNvPicPr>
            <a:picLocks noChangeAspect="1"/>
          </p:cNvPicPr>
          <p:nvPr/>
        </p:nvPicPr>
        <p:blipFill rotWithShape="1">
          <a:blip r:embed="rId3"/>
          <a:srcRect l="21926" t="18796" r="46721" b="8246"/>
          <a:stretch/>
        </p:blipFill>
        <p:spPr>
          <a:xfrm>
            <a:off x="189534" y="1184216"/>
            <a:ext cx="3822700" cy="5271700"/>
          </a:xfrm>
          <a:prstGeom prst="rect">
            <a:avLst/>
          </a:prstGeom>
          <a:ln>
            <a:solidFill>
              <a:schemeClr val="accent1"/>
            </a:solidFill>
          </a:ln>
        </p:spPr>
      </p:pic>
      <p:pic>
        <p:nvPicPr>
          <p:cNvPr id="34" name="図 33">
            <a:extLst>
              <a:ext uri="{FF2B5EF4-FFF2-40B4-BE49-F238E27FC236}">
                <a16:creationId xmlns:a16="http://schemas.microsoft.com/office/drawing/2014/main" xmlns="" id="{E7D09903-2ACA-447B-B131-8823D61471D9}"/>
              </a:ext>
            </a:extLst>
          </p:cNvPr>
          <p:cNvPicPr>
            <a:picLocks noChangeAspect="1"/>
          </p:cNvPicPr>
          <p:nvPr/>
        </p:nvPicPr>
        <p:blipFill rotWithShape="1">
          <a:blip r:embed="rId4"/>
          <a:srcRect l="21770" t="18424" r="46878" b="6487"/>
          <a:stretch/>
        </p:blipFill>
        <p:spPr>
          <a:xfrm>
            <a:off x="4184650" y="1184220"/>
            <a:ext cx="3822700" cy="5271699"/>
          </a:xfrm>
          <a:prstGeom prst="rect">
            <a:avLst/>
          </a:prstGeom>
          <a:ln>
            <a:solidFill>
              <a:schemeClr val="accent1"/>
            </a:solidFill>
          </a:ln>
        </p:spPr>
      </p:pic>
      <p:pic>
        <p:nvPicPr>
          <p:cNvPr id="35" name="図 34">
            <a:extLst>
              <a:ext uri="{FF2B5EF4-FFF2-40B4-BE49-F238E27FC236}">
                <a16:creationId xmlns:a16="http://schemas.microsoft.com/office/drawing/2014/main" xmlns="" id="{91669AA4-A925-4E26-8A92-467FEE9BDBAF}"/>
              </a:ext>
            </a:extLst>
          </p:cNvPr>
          <p:cNvPicPr>
            <a:picLocks noChangeAspect="1"/>
          </p:cNvPicPr>
          <p:nvPr/>
        </p:nvPicPr>
        <p:blipFill rotWithShape="1">
          <a:blip r:embed="rId5"/>
          <a:srcRect l="21978" t="19072" r="47086" b="5747"/>
          <a:stretch/>
        </p:blipFill>
        <p:spPr>
          <a:xfrm>
            <a:off x="8153525" y="1184219"/>
            <a:ext cx="3843851" cy="5271697"/>
          </a:xfrm>
          <a:prstGeom prst="rect">
            <a:avLst/>
          </a:prstGeom>
          <a:ln>
            <a:solidFill>
              <a:schemeClr val="accent1"/>
            </a:solidFill>
          </a:ln>
        </p:spPr>
      </p:pic>
      <p:sp>
        <p:nvSpPr>
          <p:cNvPr id="13" name="テキスト ボックス 12">
            <a:extLst>
              <a:ext uri="{FF2B5EF4-FFF2-40B4-BE49-F238E27FC236}">
                <a16:creationId xmlns:a16="http://schemas.microsoft.com/office/drawing/2014/main" xmlns="" id="{2F20B348-6455-4985-A77B-B7D4FBAA35E4}"/>
              </a:ext>
            </a:extLst>
          </p:cNvPr>
          <p:cNvSpPr txBox="1"/>
          <p:nvPr/>
        </p:nvSpPr>
        <p:spPr>
          <a:xfrm>
            <a:off x="7743512" y="6482353"/>
            <a:ext cx="4353939" cy="261610"/>
          </a:xfrm>
          <a:prstGeom prst="rect">
            <a:avLst/>
          </a:prstGeom>
          <a:noFill/>
        </p:spPr>
        <p:txBody>
          <a:bodyPr wrap="square">
            <a:spAutoFit/>
          </a:bodyPr>
          <a:lstStyle/>
          <a:p>
            <a:r>
              <a:rPr lang="en-US" altLang="ja-JP" sz="1050" i="1" dirty="0">
                <a:solidFill>
                  <a:srgbClr val="BB0000"/>
                </a:solidFill>
                <a:latin typeface="Times New Roman" pitchFamily="18" charset="0"/>
              </a:rPr>
              <a:t>Copyright(c) Seiji </a:t>
            </a:r>
            <a:r>
              <a:rPr lang="ja-JP" altLang="en-US" sz="1050" i="1" baseline="0" dirty="0">
                <a:solidFill>
                  <a:srgbClr val="BB0000"/>
                </a:solidFill>
                <a:latin typeface="Times New Roman" pitchFamily="18" charset="0"/>
              </a:rPr>
              <a:t> </a:t>
            </a:r>
            <a:r>
              <a:rPr lang="en-US" altLang="ja-JP" sz="1050" i="1" dirty="0">
                <a:solidFill>
                  <a:srgbClr val="BB0000"/>
                </a:solidFill>
                <a:latin typeface="Times New Roman" pitchFamily="18" charset="0"/>
              </a:rPr>
              <a:t>Norihama .</a:t>
            </a:r>
            <a:r>
              <a:rPr lang="ja-JP" altLang="en-US" sz="1050" i="1" dirty="0">
                <a:solidFill>
                  <a:srgbClr val="BB0000"/>
                </a:solidFill>
                <a:latin typeface="Times New Roman" pitchFamily="18" charset="0"/>
              </a:rPr>
              <a:t>２０２０</a:t>
            </a:r>
            <a:r>
              <a:rPr lang="en-US" altLang="ja-JP" sz="1050" i="1" dirty="0">
                <a:solidFill>
                  <a:srgbClr val="BB0000"/>
                </a:solidFill>
                <a:latin typeface="Times New Roman" pitchFamily="18" charset="0"/>
              </a:rPr>
              <a:t>-</a:t>
            </a:r>
            <a:r>
              <a:rPr lang="ja-JP" altLang="en-US" sz="1050" i="1" dirty="0">
                <a:solidFill>
                  <a:srgbClr val="BB0000"/>
                </a:solidFill>
                <a:latin typeface="Times New Roman" pitchFamily="18" charset="0"/>
              </a:rPr>
              <a:t>２０２１</a:t>
            </a:r>
            <a:r>
              <a:rPr lang="en-US" altLang="ja-JP" sz="1050" i="1" dirty="0">
                <a:solidFill>
                  <a:srgbClr val="BB0000"/>
                </a:solidFill>
                <a:latin typeface="Times New Roman" pitchFamily="18" charset="0"/>
              </a:rPr>
              <a:t>,</a:t>
            </a:r>
            <a:r>
              <a:rPr lang="ja-JP" altLang="en-US" sz="1050" i="1" dirty="0">
                <a:solidFill>
                  <a:srgbClr val="BB0000"/>
                </a:solidFill>
                <a:latin typeface="Times New Roman" pitchFamily="18" charset="0"/>
              </a:rPr>
              <a:t>　</a:t>
            </a:r>
            <a:r>
              <a:rPr lang="en-US" altLang="ja-JP" sz="1050" i="1" dirty="0">
                <a:solidFill>
                  <a:srgbClr val="BB0000"/>
                </a:solidFill>
                <a:latin typeface="Times New Roman" pitchFamily="18" charset="0"/>
              </a:rPr>
              <a:t>All Rights Reserved</a:t>
            </a:r>
            <a:r>
              <a:rPr lang="en-US" altLang="ja-JP" sz="1050" dirty="0">
                <a:latin typeface="Times New Roman" pitchFamily="18" charset="0"/>
              </a:rPr>
              <a:t> </a:t>
            </a:r>
          </a:p>
        </p:txBody>
      </p:sp>
    </p:spTree>
    <p:extLst>
      <p:ext uri="{BB962C8B-B14F-4D97-AF65-F5344CB8AC3E}">
        <p14:creationId xmlns:p14="http://schemas.microsoft.com/office/powerpoint/2010/main" val="196208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6" y="120379"/>
            <a:ext cx="9133521" cy="707886"/>
          </a:xfrm>
          <a:prstGeom prst="rect">
            <a:avLst/>
          </a:prstGeom>
          <a:noFill/>
        </p:spPr>
        <p:txBody>
          <a:bodyPr wrap="square" rtlCol="0">
            <a:spAutoFit/>
          </a:bodyPr>
          <a:lstStyle/>
          <a:p>
            <a:r>
              <a:rPr lang="ja-JP" altLang="en-US" sz="4000" b="1" dirty="0"/>
              <a:t>１．印象管理　</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p:nvPr/>
        </p:nvCxnSpPr>
        <p:spPr>
          <a:xfrm>
            <a:off x="326003" y="6392849"/>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xmlns="" id="{00000000-0008-0000-0100-000031010000}"/>
              </a:ext>
            </a:extLst>
          </p:cNvPr>
          <p:cNvPicPr>
            <a:picLocks noChangeAspect="1"/>
          </p:cNvPicPr>
          <p:nvPr/>
        </p:nvPicPr>
        <p:blipFill rotWithShape="1">
          <a:blip r:embed="rId3"/>
          <a:srcRect l="14238" t="30912" r="42490" b="57918"/>
          <a:stretch/>
        </p:blipFill>
        <p:spPr>
          <a:xfrm>
            <a:off x="1398924" y="900776"/>
            <a:ext cx="6533478" cy="1685262"/>
          </a:xfrm>
          <a:prstGeom prst="rect">
            <a:avLst/>
          </a:prstGeom>
          <a:ln>
            <a:solidFill>
              <a:schemeClr val="accent1"/>
            </a:solidFill>
          </a:ln>
        </p:spPr>
      </p:pic>
      <p:graphicFrame>
        <p:nvGraphicFramePr>
          <p:cNvPr id="2" name="表 1">
            <a:extLst>
              <a:ext uri="{FF2B5EF4-FFF2-40B4-BE49-F238E27FC236}">
                <a16:creationId xmlns:a16="http://schemas.microsoft.com/office/drawing/2014/main" xmlns="" id="{3DD7FDCC-A960-424F-A7CD-341F06D95997}"/>
              </a:ext>
            </a:extLst>
          </p:cNvPr>
          <p:cNvGraphicFramePr>
            <a:graphicFrameLocks noGrp="1"/>
          </p:cNvGraphicFramePr>
          <p:nvPr/>
        </p:nvGraphicFramePr>
        <p:xfrm>
          <a:off x="1957388" y="-21116925"/>
          <a:ext cx="7556500" cy="2409825"/>
        </p:xfrm>
        <a:graphic>
          <a:graphicData uri="http://schemas.openxmlformats.org/drawingml/2006/table">
            <a:tbl>
              <a:tblPr>
                <a:tableStyleId>{5C22544A-7EE6-4342-B048-85BDC9FD1C3A}</a:tableStyleId>
              </a:tblPr>
              <a:tblGrid>
                <a:gridCol w="215900">
                  <a:extLst>
                    <a:ext uri="{9D8B030D-6E8A-4147-A177-3AD203B41FA5}">
                      <a16:colId xmlns:a16="http://schemas.microsoft.com/office/drawing/2014/main" xmlns="" val="2942989333"/>
                    </a:ext>
                  </a:extLst>
                </a:gridCol>
                <a:gridCol w="215900">
                  <a:extLst>
                    <a:ext uri="{9D8B030D-6E8A-4147-A177-3AD203B41FA5}">
                      <a16:colId xmlns:a16="http://schemas.microsoft.com/office/drawing/2014/main" xmlns="" val="3186239165"/>
                    </a:ext>
                  </a:extLst>
                </a:gridCol>
                <a:gridCol w="215900">
                  <a:extLst>
                    <a:ext uri="{9D8B030D-6E8A-4147-A177-3AD203B41FA5}">
                      <a16:colId xmlns:a16="http://schemas.microsoft.com/office/drawing/2014/main" xmlns="" val="466226709"/>
                    </a:ext>
                  </a:extLst>
                </a:gridCol>
                <a:gridCol w="215900">
                  <a:extLst>
                    <a:ext uri="{9D8B030D-6E8A-4147-A177-3AD203B41FA5}">
                      <a16:colId xmlns:a16="http://schemas.microsoft.com/office/drawing/2014/main" xmlns="" val="599755367"/>
                    </a:ext>
                  </a:extLst>
                </a:gridCol>
                <a:gridCol w="215900">
                  <a:extLst>
                    <a:ext uri="{9D8B030D-6E8A-4147-A177-3AD203B41FA5}">
                      <a16:colId xmlns:a16="http://schemas.microsoft.com/office/drawing/2014/main" xmlns="" val="1112182627"/>
                    </a:ext>
                  </a:extLst>
                </a:gridCol>
                <a:gridCol w="215900">
                  <a:extLst>
                    <a:ext uri="{9D8B030D-6E8A-4147-A177-3AD203B41FA5}">
                      <a16:colId xmlns:a16="http://schemas.microsoft.com/office/drawing/2014/main" xmlns="" val="1774381331"/>
                    </a:ext>
                  </a:extLst>
                </a:gridCol>
                <a:gridCol w="215900">
                  <a:extLst>
                    <a:ext uri="{9D8B030D-6E8A-4147-A177-3AD203B41FA5}">
                      <a16:colId xmlns:a16="http://schemas.microsoft.com/office/drawing/2014/main" xmlns="" val="893238592"/>
                    </a:ext>
                  </a:extLst>
                </a:gridCol>
                <a:gridCol w="215900">
                  <a:extLst>
                    <a:ext uri="{9D8B030D-6E8A-4147-A177-3AD203B41FA5}">
                      <a16:colId xmlns:a16="http://schemas.microsoft.com/office/drawing/2014/main" xmlns="" val="3430880918"/>
                    </a:ext>
                  </a:extLst>
                </a:gridCol>
                <a:gridCol w="215900">
                  <a:extLst>
                    <a:ext uri="{9D8B030D-6E8A-4147-A177-3AD203B41FA5}">
                      <a16:colId xmlns:a16="http://schemas.microsoft.com/office/drawing/2014/main" xmlns="" val="2595038977"/>
                    </a:ext>
                  </a:extLst>
                </a:gridCol>
                <a:gridCol w="215900">
                  <a:extLst>
                    <a:ext uri="{9D8B030D-6E8A-4147-A177-3AD203B41FA5}">
                      <a16:colId xmlns:a16="http://schemas.microsoft.com/office/drawing/2014/main" xmlns="" val="1191117350"/>
                    </a:ext>
                  </a:extLst>
                </a:gridCol>
                <a:gridCol w="215900">
                  <a:extLst>
                    <a:ext uri="{9D8B030D-6E8A-4147-A177-3AD203B41FA5}">
                      <a16:colId xmlns:a16="http://schemas.microsoft.com/office/drawing/2014/main" xmlns="" val="1556109544"/>
                    </a:ext>
                  </a:extLst>
                </a:gridCol>
                <a:gridCol w="215900">
                  <a:extLst>
                    <a:ext uri="{9D8B030D-6E8A-4147-A177-3AD203B41FA5}">
                      <a16:colId xmlns:a16="http://schemas.microsoft.com/office/drawing/2014/main" xmlns="" val="2519718097"/>
                    </a:ext>
                  </a:extLst>
                </a:gridCol>
                <a:gridCol w="215900">
                  <a:extLst>
                    <a:ext uri="{9D8B030D-6E8A-4147-A177-3AD203B41FA5}">
                      <a16:colId xmlns:a16="http://schemas.microsoft.com/office/drawing/2014/main" xmlns="" val="1531282787"/>
                    </a:ext>
                  </a:extLst>
                </a:gridCol>
                <a:gridCol w="215900">
                  <a:extLst>
                    <a:ext uri="{9D8B030D-6E8A-4147-A177-3AD203B41FA5}">
                      <a16:colId xmlns:a16="http://schemas.microsoft.com/office/drawing/2014/main" xmlns="" val="124338226"/>
                    </a:ext>
                  </a:extLst>
                </a:gridCol>
                <a:gridCol w="215900">
                  <a:extLst>
                    <a:ext uri="{9D8B030D-6E8A-4147-A177-3AD203B41FA5}">
                      <a16:colId xmlns:a16="http://schemas.microsoft.com/office/drawing/2014/main" xmlns="" val="3080166469"/>
                    </a:ext>
                  </a:extLst>
                </a:gridCol>
                <a:gridCol w="215900">
                  <a:extLst>
                    <a:ext uri="{9D8B030D-6E8A-4147-A177-3AD203B41FA5}">
                      <a16:colId xmlns:a16="http://schemas.microsoft.com/office/drawing/2014/main" xmlns="" val="1656636135"/>
                    </a:ext>
                  </a:extLst>
                </a:gridCol>
                <a:gridCol w="215900">
                  <a:extLst>
                    <a:ext uri="{9D8B030D-6E8A-4147-A177-3AD203B41FA5}">
                      <a16:colId xmlns:a16="http://schemas.microsoft.com/office/drawing/2014/main" xmlns="" val="124548526"/>
                    </a:ext>
                  </a:extLst>
                </a:gridCol>
                <a:gridCol w="215900">
                  <a:extLst>
                    <a:ext uri="{9D8B030D-6E8A-4147-A177-3AD203B41FA5}">
                      <a16:colId xmlns:a16="http://schemas.microsoft.com/office/drawing/2014/main" xmlns="" val="1082916127"/>
                    </a:ext>
                  </a:extLst>
                </a:gridCol>
                <a:gridCol w="215900">
                  <a:extLst>
                    <a:ext uri="{9D8B030D-6E8A-4147-A177-3AD203B41FA5}">
                      <a16:colId xmlns:a16="http://schemas.microsoft.com/office/drawing/2014/main" xmlns="" val="1715475323"/>
                    </a:ext>
                  </a:extLst>
                </a:gridCol>
                <a:gridCol w="215900">
                  <a:extLst>
                    <a:ext uri="{9D8B030D-6E8A-4147-A177-3AD203B41FA5}">
                      <a16:colId xmlns:a16="http://schemas.microsoft.com/office/drawing/2014/main" xmlns="" val="2888988819"/>
                    </a:ext>
                  </a:extLst>
                </a:gridCol>
                <a:gridCol w="215900">
                  <a:extLst>
                    <a:ext uri="{9D8B030D-6E8A-4147-A177-3AD203B41FA5}">
                      <a16:colId xmlns:a16="http://schemas.microsoft.com/office/drawing/2014/main" xmlns="" val="4170489621"/>
                    </a:ext>
                  </a:extLst>
                </a:gridCol>
                <a:gridCol w="215900">
                  <a:extLst>
                    <a:ext uri="{9D8B030D-6E8A-4147-A177-3AD203B41FA5}">
                      <a16:colId xmlns:a16="http://schemas.microsoft.com/office/drawing/2014/main" xmlns="" val="3741641616"/>
                    </a:ext>
                  </a:extLst>
                </a:gridCol>
                <a:gridCol w="215900">
                  <a:extLst>
                    <a:ext uri="{9D8B030D-6E8A-4147-A177-3AD203B41FA5}">
                      <a16:colId xmlns:a16="http://schemas.microsoft.com/office/drawing/2014/main" xmlns="" val="3866487610"/>
                    </a:ext>
                  </a:extLst>
                </a:gridCol>
                <a:gridCol w="215900">
                  <a:extLst>
                    <a:ext uri="{9D8B030D-6E8A-4147-A177-3AD203B41FA5}">
                      <a16:colId xmlns:a16="http://schemas.microsoft.com/office/drawing/2014/main" xmlns="" val="1403197424"/>
                    </a:ext>
                  </a:extLst>
                </a:gridCol>
                <a:gridCol w="215900">
                  <a:extLst>
                    <a:ext uri="{9D8B030D-6E8A-4147-A177-3AD203B41FA5}">
                      <a16:colId xmlns:a16="http://schemas.microsoft.com/office/drawing/2014/main" xmlns="" val="3687983978"/>
                    </a:ext>
                  </a:extLst>
                </a:gridCol>
                <a:gridCol w="215900">
                  <a:extLst>
                    <a:ext uri="{9D8B030D-6E8A-4147-A177-3AD203B41FA5}">
                      <a16:colId xmlns:a16="http://schemas.microsoft.com/office/drawing/2014/main" xmlns="" val="3062095892"/>
                    </a:ext>
                  </a:extLst>
                </a:gridCol>
                <a:gridCol w="215900">
                  <a:extLst>
                    <a:ext uri="{9D8B030D-6E8A-4147-A177-3AD203B41FA5}">
                      <a16:colId xmlns:a16="http://schemas.microsoft.com/office/drawing/2014/main" xmlns="" val="3446029751"/>
                    </a:ext>
                  </a:extLst>
                </a:gridCol>
                <a:gridCol w="215900">
                  <a:extLst>
                    <a:ext uri="{9D8B030D-6E8A-4147-A177-3AD203B41FA5}">
                      <a16:colId xmlns:a16="http://schemas.microsoft.com/office/drawing/2014/main" xmlns="" val="3119341146"/>
                    </a:ext>
                  </a:extLst>
                </a:gridCol>
                <a:gridCol w="215900">
                  <a:extLst>
                    <a:ext uri="{9D8B030D-6E8A-4147-A177-3AD203B41FA5}">
                      <a16:colId xmlns:a16="http://schemas.microsoft.com/office/drawing/2014/main" xmlns="" val="453123389"/>
                    </a:ext>
                  </a:extLst>
                </a:gridCol>
                <a:gridCol w="215900">
                  <a:extLst>
                    <a:ext uri="{9D8B030D-6E8A-4147-A177-3AD203B41FA5}">
                      <a16:colId xmlns:a16="http://schemas.microsoft.com/office/drawing/2014/main" xmlns="" val="527385049"/>
                    </a:ext>
                  </a:extLst>
                </a:gridCol>
                <a:gridCol w="215900">
                  <a:extLst>
                    <a:ext uri="{9D8B030D-6E8A-4147-A177-3AD203B41FA5}">
                      <a16:colId xmlns:a16="http://schemas.microsoft.com/office/drawing/2014/main" xmlns="" val="3416999384"/>
                    </a:ext>
                  </a:extLst>
                </a:gridCol>
                <a:gridCol w="215900">
                  <a:extLst>
                    <a:ext uri="{9D8B030D-6E8A-4147-A177-3AD203B41FA5}">
                      <a16:colId xmlns:a16="http://schemas.microsoft.com/office/drawing/2014/main" xmlns="" val="2923234395"/>
                    </a:ext>
                  </a:extLst>
                </a:gridCol>
                <a:gridCol w="215900">
                  <a:extLst>
                    <a:ext uri="{9D8B030D-6E8A-4147-A177-3AD203B41FA5}">
                      <a16:colId xmlns:a16="http://schemas.microsoft.com/office/drawing/2014/main" xmlns="" val="121202009"/>
                    </a:ext>
                  </a:extLst>
                </a:gridCol>
                <a:gridCol w="215900">
                  <a:extLst>
                    <a:ext uri="{9D8B030D-6E8A-4147-A177-3AD203B41FA5}">
                      <a16:colId xmlns:a16="http://schemas.microsoft.com/office/drawing/2014/main" xmlns="" val="230505788"/>
                    </a:ext>
                  </a:extLst>
                </a:gridCol>
                <a:gridCol w="215900">
                  <a:extLst>
                    <a:ext uri="{9D8B030D-6E8A-4147-A177-3AD203B41FA5}">
                      <a16:colId xmlns:a16="http://schemas.microsoft.com/office/drawing/2014/main" xmlns="" val="2652361527"/>
                    </a:ext>
                  </a:extLst>
                </a:gridCol>
              </a:tblGrid>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693634842"/>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rowSpan="10" gridSpan="32">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85262070"/>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628440433"/>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89399015"/>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508698557"/>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2157823858"/>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922874153"/>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2991329608"/>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766316801"/>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976636708"/>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654040234"/>
                  </a:ext>
                </a:extLst>
              </a:tr>
            </a:tbl>
          </a:graphicData>
        </a:graphic>
      </p:graphicFrame>
      <p:pic>
        <p:nvPicPr>
          <p:cNvPr id="14" name="図 13">
            <a:extLst>
              <a:ext uri="{FF2B5EF4-FFF2-40B4-BE49-F238E27FC236}">
                <a16:creationId xmlns:a16="http://schemas.microsoft.com/office/drawing/2014/main" xmlns="" id="{00000000-0008-0000-0100-000031010000}"/>
              </a:ext>
            </a:extLst>
          </p:cNvPr>
          <p:cNvPicPr>
            <a:picLocks noChangeAspect="1"/>
          </p:cNvPicPr>
          <p:nvPr/>
        </p:nvPicPr>
        <p:blipFill rotWithShape="1">
          <a:blip r:embed="rId3"/>
          <a:srcRect l="14238" t="30912" r="42490" b="57918"/>
          <a:stretch/>
        </p:blipFill>
        <p:spPr>
          <a:xfrm>
            <a:off x="2825750" y="26058813"/>
            <a:ext cx="7408863" cy="1809750"/>
          </a:xfrm>
          <a:prstGeom prst="rect">
            <a:avLst/>
          </a:prstGeom>
        </p:spPr>
      </p:pic>
      <p:sp>
        <p:nvSpPr>
          <p:cNvPr id="15" name="Oval 27">
            <a:extLst>
              <a:ext uri="{FF2B5EF4-FFF2-40B4-BE49-F238E27FC236}">
                <a16:creationId xmlns:a16="http://schemas.microsoft.com/office/drawing/2014/main" xmlns="" id="{00000000-0008-0000-0100-000009010000}"/>
              </a:ext>
            </a:extLst>
          </p:cNvPr>
          <p:cNvSpPr>
            <a:spLocks noChangeArrowheads="1"/>
          </p:cNvSpPr>
          <p:nvPr/>
        </p:nvSpPr>
        <p:spPr bwMode="auto">
          <a:xfrm>
            <a:off x="9391650" y="26776363"/>
            <a:ext cx="323850" cy="314325"/>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1</a:t>
            </a:r>
          </a:p>
        </p:txBody>
      </p:sp>
      <p:cxnSp>
        <p:nvCxnSpPr>
          <p:cNvPr id="16" name="直線コネクタ 15">
            <a:extLst>
              <a:ext uri="{FF2B5EF4-FFF2-40B4-BE49-F238E27FC236}">
                <a16:creationId xmlns:a16="http://schemas.microsoft.com/office/drawing/2014/main" xmlns="" id="{00000000-0008-0000-0100-00000B010000}"/>
              </a:ext>
            </a:extLst>
          </p:cNvPr>
          <p:cNvCxnSpPr/>
          <p:nvPr/>
        </p:nvCxnSpPr>
        <p:spPr>
          <a:xfrm flipV="1">
            <a:off x="9242425" y="26982738"/>
            <a:ext cx="257175" cy="196850"/>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7" name="Oval 27">
            <a:extLst>
              <a:ext uri="{FF2B5EF4-FFF2-40B4-BE49-F238E27FC236}">
                <a16:creationId xmlns:a16="http://schemas.microsoft.com/office/drawing/2014/main" xmlns="" id="{00000000-0008-0000-0100-000013010000}"/>
              </a:ext>
            </a:extLst>
          </p:cNvPr>
          <p:cNvSpPr>
            <a:spLocks noChangeArrowheads="1"/>
          </p:cNvSpPr>
          <p:nvPr/>
        </p:nvSpPr>
        <p:spPr bwMode="auto">
          <a:xfrm>
            <a:off x="3744913" y="27601863"/>
            <a:ext cx="333375" cy="307975"/>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2</a:t>
            </a:r>
          </a:p>
        </p:txBody>
      </p:sp>
      <p:cxnSp>
        <p:nvCxnSpPr>
          <p:cNvPr id="18" name="直線コネクタ 17">
            <a:extLst>
              <a:ext uri="{FF2B5EF4-FFF2-40B4-BE49-F238E27FC236}">
                <a16:creationId xmlns:a16="http://schemas.microsoft.com/office/drawing/2014/main" xmlns="" id="{00000000-0008-0000-0100-000014010000}"/>
              </a:ext>
            </a:extLst>
          </p:cNvPr>
          <p:cNvCxnSpPr/>
          <p:nvPr/>
        </p:nvCxnSpPr>
        <p:spPr>
          <a:xfrm flipV="1">
            <a:off x="4049713" y="27574875"/>
            <a:ext cx="279400" cy="180975"/>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27">
            <a:extLst>
              <a:ext uri="{FF2B5EF4-FFF2-40B4-BE49-F238E27FC236}">
                <a16:creationId xmlns:a16="http://schemas.microsoft.com/office/drawing/2014/main" xmlns="" id="{00000000-0008-0000-0100-000016010000}"/>
              </a:ext>
            </a:extLst>
          </p:cNvPr>
          <p:cNvSpPr>
            <a:spLocks noChangeArrowheads="1"/>
          </p:cNvSpPr>
          <p:nvPr/>
        </p:nvSpPr>
        <p:spPr bwMode="auto">
          <a:xfrm>
            <a:off x="7731125" y="26117550"/>
            <a:ext cx="333375" cy="314325"/>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4</a:t>
            </a:r>
          </a:p>
        </p:txBody>
      </p:sp>
      <p:cxnSp>
        <p:nvCxnSpPr>
          <p:cNvPr id="20" name="直線コネクタ 19">
            <a:extLst>
              <a:ext uri="{FF2B5EF4-FFF2-40B4-BE49-F238E27FC236}">
                <a16:creationId xmlns:a16="http://schemas.microsoft.com/office/drawing/2014/main" xmlns="" id="{00000000-0008-0000-0100-000017010000}"/>
              </a:ext>
            </a:extLst>
          </p:cNvPr>
          <p:cNvCxnSpPr/>
          <p:nvPr/>
        </p:nvCxnSpPr>
        <p:spPr>
          <a:xfrm flipH="1" flipV="1">
            <a:off x="7869238" y="26430288"/>
            <a:ext cx="263525" cy="1068387"/>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Oval 27">
            <a:extLst>
              <a:ext uri="{FF2B5EF4-FFF2-40B4-BE49-F238E27FC236}">
                <a16:creationId xmlns:a16="http://schemas.microsoft.com/office/drawing/2014/main" xmlns="" id="{00000000-0008-0000-0100-00000C020000}"/>
              </a:ext>
            </a:extLst>
          </p:cNvPr>
          <p:cNvSpPr>
            <a:spLocks noChangeArrowheads="1"/>
          </p:cNvSpPr>
          <p:nvPr/>
        </p:nvSpPr>
        <p:spPr bwMode="auto">
          <a:xfrm>
            <a:off x="4859338" y="27662188"/>
            <a:ext cx="333375" cy="312737"/>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3</a:t>
            </a:r>
          </a:p>
        </p:txBody>
      </p:sp>
      <p:cxnSp>
        <p:nvCxnSpPr>
          <p:cNvPr id="22" name="直線コネクタ 21">
            <a:extLst>
              <a:ext uri="{FF2B5EF4-FFF2-40B4-BE49-F238E27FC236}">
                <a16:creationId xmlns:a16="http://schemas.microsoft.com/office/drawing/2014/main" xmlns="" id="{00000000-0008-0000-0100-00000D020000}"/>
              </a:ext>
            </a:extLst>
          </p:cNvPr>
          <p:cNvCxnSpPr/>
          <p:nvPr/>
        </p:nvCxnSpPr>
        <p:spPr>
          <a:xfrm>
            <a:off x="4665663" y="27655838"/>
            <a:ext cx="222250" cy="165100"/>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xmlns="" id="{201979D9-D1A7-4FDD-B7AF-9B8C6B836C8D}"/>
              </a:ext>
            </a:extLst>
          </p:cNvPr>
          <p:cNvGraphicFramePr>
            <a:graphicFrameLocks noGrp="1"/>
          </p:cNvGraphicFramePr>
          <p:nvPr/>
        </p:nvGraphicFramePr>
        <p:xfrm>
          <a:off x="1957388" y="-21116925"/>
          <a:ext cx="7556500" cy="2409825"/>
        </p:xfrm>
        <a:graphic>
          <a:graphicData uri="http://schemas.openxmlformats.org/drawingml/2006/table">
            <a:tbl>
              <a:tblPr>
                <a:tableStyleId>{5C22544A-7EE6-4342-B048-85BDC9FD1C3A}</a:tableStyleId>
              </a:tblPr>
              <a:tblGrid>
                <a:gridCol w="215900">
                  <a:extLst>
                    <a:ext uri="{9D8B030D-6E8A-4147-A177-3AD203B41FA5}">
                      <a16:colId xmlns:a16="http://schemas.microsoft.com/office/drawing/2014/main" xmlns="" val="3689976260"/>
                    </a:ext>
                  </a:extLst>
                </a:gridCol>
                <a:gridCol w="215900">
                  <a:extLst>
                    <a:ext uri="{9D8B030D-6E8A-4147-A177-3AD203B41FA5}">
                      <a16:colId xmlns:a16="http://schemas.microsoft.com/office/drawing/2014/main" xmlns="" val="840873962"/>
                    </a:ext>
                  </a:extLst>
                </a:gridCol>
                <a:gridCol w="215900">
                  <a:extLst>
                    <a:ext uri="{9D8B030D-6E8A-4147-A177-3AD203B41FA5}">
                      <a16:colId xmlns:a16="http://schemas.microsoft.com/office/drawing/2014/main" xmlns="" val="1412417015"/>
                    </a:ext>
                  </a:extLst>
                </a:gridCol>
                <a:gridCol w="215900">
                  <a:extLst>
                    <a:ext uri="{9D8B030D-6E8A-4147-A177-3AD203B41FA5}">
                      <a16:colId xmlns:a16="http://schemas.microsoft.com/office/drawing/2014/main" xmlns="" val="1575135537"/>
                    </a:ext>
                  </a:extLst>
                </a:gridCol>
                <a:gridCol w="215900">
                  <a:extLst>
                    <a:ext uri="{9D8B030D-6E8A-4147-A177-3AD203B41FA5}">
                      <a16:colId xmlns:a16="http://schemas.microsoft.com/office/drawing/2014/main" xmlns="" val="1661645565"/>
                    </a:ext>
                  </a:extLst>
                </a:gridCol>
                <a:gridCol w="215900">
                  <a:extLst>
                    <a:ext uri="{9D8B030D-6E8A-4147-A177-3AD203B41FA5}">
                      <a16:colId xmlns:a16="http://schemas.microsoft.com/office/drawing/2014/main" xmlns="" val="2900594549"/>
                    </a:ext>
                  </a:extLst>
                </a:gridCol>
                <a:gridCol w="215900">
                  <a:extLst>
                    <a:ext uri="{9D8B030D-6E8A-4147-A177-3AD203B41FA5}">
                      <a16:colId xmlns:a16="http://schemas.microsoft.com/office/drawing/2014/main" xmlns="" val="1004423879"/>
                    </a:ext>
                  </a:extLst>
                </a:gridCol>
                <a:gridCol w="215900">
                  <a:extLst>
                    <a:ext uri="{9D8B030D-6E8A-4147-A177-3AD203B41FA5}">
                      <a16:colId xmlns:a16="http://schemas.microsoft.com/office/drawing/2014/main" xmlns="" val="2815083684"/>
                    </a:ext>
                  </a:extLst>
                </a:gridCol>
                <a:gridCol w="215900">
                  <a:extLst>
                    <a:ext uri="{9D8B030D-6E8A-4147-A177-3AD203B41FA5}">
                      <a16:colId xmlns:a16="http://schemas.microsoft.com/office/drawing/2014/main" xmlns="" val="190241193"/>
                    </a:ext>
                  </a:extLst>
                </a:gridCol>
                <a:gridCol w="215900">
                  <a:extLst>
                    <a:ext uri="{9D8B030D-6E8A-4147-A177-3AD203B41FA5}">
                      <a16:colId xmlns:a16="http://schemas.microsoft.com/office/drawing/2014/main" xmlns="" val="663844738"/>
                    </a:ext>
                  </a:extLst>
                </a:gridCol>
                <a:gridCol w="215900">
                  <a:extLst>
                    <a:ext uri="{9D8B030D-6E8A-4147-A177-3AD203B41FA5}">
                      <a16:colId xmlns:a16="http://schemas.microsoft.com/office/drawing/2014/main" xmlns="" val="4161596270"/>
                    </a:ext>
                  </a:extLst>
                </a:gridCol>
                <a:gridCol w="215900">
                  <a:extLst>
                    <a:ext uri="{9D8B030D-6E8A-4147-A177-3AD203B41FA5}">
                      <a16:colId xmlns:a16="http://schemas.microsoft.com/office/drawing/2014/main" xmlns="" val="956544962"/>
                    </a:ext>
                  </a:extLst>
                </a:gridCol>
                <a:gridCol w="215900">
                  <a:extLst>
                    <a:ext uri="{9D8B030D-6E8A-4147-A177-3AD203B41FA5}">
                      <a16:colId xmlns:a16="http://schemas.microsoft.com/office/drawing/2014/main" xmlns="" val="4284180516"/>
                    </a:ext>
                  </a:extLst>
                </a:gridCol>
                <a:gridCol w="215900">
                  <a:extLst>
                    <a:ext uri="{9D8B030D-6E8A-4147-A177-3AD203B41FA5}">
                      <a16:colId xmlns:a16="http://schemas.microsoft.com/office/drawing/2014/main" xmlns="" val="3702036321"/>
                    </a:ext>
                  </a:extLst>
                </a:gridCol>
                <a:gridCol w="215900">
                  <a:extLst>
                    <a:ext uri="{9D8B030D-6E8A-4147-A177-3AD203B41FA5}">
                      <a16:colId xmlns:a16="http://schemas.microsoft.com/office/drawing/2014/main" xmlns="" val="4264486087"/>
                    </a:ext>
                  </a:extLst>
                </a:gridCol>
                <a:gridCol w="215900">
                  <a:extLst>
                    <a:ext uri="{9D8B030D-6E8A-4147-A177-3AD203B41FA5}">
                      <a16:colId xmlns:a16="http://schemas.microsoft.com/office/drawing/2014/main" xmlns="" val="1487246601"/>
                    </a:ext>
                  </a:extLst>
                </a:gridCol>
                <a:gridCol w="215900">
                  <a:extLst>
                    <a:ext uri="{9D8B030D-6E8A-4147-A177-3AD203B41FA5}">
                      <a16:colId xmlns:a16="http://schemas.microsoft.com/office/drawing/2014/main" xmlns="" val="1742423615"/>
                    </a:ext>
                  </a:extLst>
                </a:gridCol>
                <a:gridCol w="215900">
                  <a:extLst>
                    <a:ext uri="{9D8B030D-6E8A-4147-A177-3AD203B41FA5}">
                      <a16:colId xmlns:a16="http://schemas.microsoft.com/office/drawing/2014/main" xmlns="" val="1999458924"/>
                    </a:ext>
                  </a:extLst>
                </a:gridCol>
                <a:gridCol w="215900">
                  <a:extLst>
                    <a:ext uri="{9D8B030D-6E8A-4147-A177-3AD203B41FA5}">
                      <a16:colId xmlns:a16="http://schemas.microsoft.com/office/drawing/2014/main" xmlns="" val="1233052934"/>
                    </a:ext>
                  </a:extLst>
                </a:gridCol>
                <a:gridCol w="215900">
                  <a:extLst>
                    <a:ext uri="{9D8B030D-6E8A-4147-A177-3AD203B41FA5}">
                      <a16:colId xmlns:a16="http://schemas.microsoft.com/office/drawing/2014/main" xmlns="" val="2684234939"/>
                    </a:ext>
                  </a:extLst>
                </a:gridCol>
                <a:gridCol w="215900">
                  <a:extLst>
                    <a:ext uri="{9D8B030D-6E8A-4147-A177-3AD203B41FA5}">
                      <a16:colId xmlns:a16="http://schemas.microsoft.com/office/drawing/2014/main" xmlns="" val="138899896"/>
                    </a:ext>
                  </a:extLst>
                </a:gridCol>
                <a:gridCol w="215900">
                  <a:extLst>
                    <a:ext uri="{9D8B030D-6E8A-4147-A177-3AD203B41FA5}">
                      <a16:colId xmlns:a16="http://schemas.microsoft.com/office/drawing/2014/main" xmlns="" val="3474326480"/>
                    </a:ext>
                  </a:extLst>
                </a:gridCol>
                <a:gridCol w="215900">
                  <a:extLst>
                    <a:ext uri="{9D8B030D-6E8A-4147-A177-3AD203B41FA5}">
                      <a16:colId xmlns:a16="http://schemas.microsoft.com/office/drawing/2014/main" xmlns="" val="2500171175"/>
                    </a:ext>
                  </a:extLst>
                </a:gridCol>
                <a:gridCol w="215900">
                  <a:extLst>
                    <a:ext uri="{9D8B030D-6E8A-4147-A177-3AD203B41FA5}">
                      <a16:colId xmlns:a16="http://schemas.microsoft.com/office/drawing/2014/main" xmlns="" val="2907535020"/>
                    </a:ext>
                  </a:extLst>
                </a:gridCol>
                <a:gridCol w="215900">
                  <a:extLst>
                    <a:ext uri="{9D8B030D-6E8A-4147-A177-3AD203B41FA5}">
                      <a16:colId xmlns:a16="http://schemas.microsoft.com/office/drawing/2014/main" xmlns="" val="3677605812"/>
                    </a:ext>
                  </a:extLst>
                </a:gridCol>
                <a:gridCol w="215900">
                  <a:extLst>
                    <a:ext uri="{9D8B030D-6E8A-4147-A177-3AD203B41FA5}">
                      <a16:colId xmlns:a16="http://schemas.microsoft.com/office/drawing/2014/main" xmlns="" val="1551625851"/>
                    </a:ext>
                  </a:extLst>
                </a:gridCol>
                <a:gridCol w="215900">
                  <a:extLst>
                    <a:ext uri="{9D8B030D-6E8A-4147-A177-3AD203B41FA5}">
                      <a16:colId xmlns:a16="http://schemas.microsoft.com/office/drawing/2014/main" xmlns="" val="1345385268"/>
                    </a:ext>
                  </a:extLst>
                </a:gridCol>
                <a:gridCol w="215900">
                  <a:extLst>
                    <a:ext uri="{9D8B030D-6E8A-4147-A177-3AD203B41FA5}">
                      <a16:colId xmlns:a16="http://schemas.microsoft.com/office/drawing/2014/main" xmlns="" val="3509374876"/>
                    </a:ext>
                  </a:extLst>
                </a:gridCol>
                <a:gridCol w="215900">
                  <a:extLst>
                    <a:ext uri="{9D8B030D-6E8A-4147-A177-3AD203B41FA5}">
                      <a16:colId xmlns:a16="http://schemas.microsoft.com/office/drawing/2014/main" xmlns="" val="3639620874"/>
                    </a:ext>
                  </a:extLst>
                </a:gridCol>
                <a:gridCol w="215900">
                  <a:extLst>
                    <a:ext uri="{9D8B030D-6E8A-4147-A177-3AD203B41FA5}">
                      <a16:colId xmlns:a16="http://schemas.microsoft.com/office/drawing/2014/main" xmlns="" val="2468259"/>
                    </a:ext>
                  </a:extLst>
                </a:gridCol>
                <a:gridCol w="215900">
                  <a:extLst>
                    <a:ext uri="{9D8B030D-6E8A-4147-A177-3AD203B41FA5}">
                      <a16:colId xmlns:a16="http://schemas.microsoft.com/office/drawing/2014/main" xmlns="" val="2448431674"/>
                    </a:ext>
                  </a:extLst>
                </a:gridCol>
                <a:gridCol w="215900">
                  <a:extLst>
                    <a:ext uri="{9D8B030D-6E8A-4147-A177-3AD203B41FA5}">
                      <a16:colId xmlns:a16="http://schemas.microsoft.com/office/drawing/2014/main" xmlns="" val="804832810"/>
                    </a:ext>
                  </a:extLst>
                </a:gridCol>
                <a:gridCol w="215900">
                  <a:extLst>
                    <a:ext uri="{9D8B030D-6E8A-4147-A177-3AD203B41FA5}">
                      <a16:colId xmlns:a16="http://schemas.microsoft.com/office/drawing/2014/main" xmlns="" val="584749868"/>
                    </a:ext>
                  </a:extLst>
                </a:gridCol>
                <a:gridCol w="215900">
                  <a:extLst>
                    <a:ext uri="{9D8B030D-6E8A-4147-A177-3AD203B41FA5}">
                      <a16:colId xmlns:a16="http://schemas.microsoft.com/office/drawing/2014/main" xmlns="" val="1205582896"/>
                    </a:ext>
                  </a:extLst>
                </a:gridCol>
                <a:gridCol w="215900">
                  <a:extLst>
                    <a:ext uri="{9D8B030D-6E8A-4147-A177-3AD203B41FA5}">
                      <a16:colId xmlns:a16="http://schemas.microsoft.com/office/drawing/2014/main" xmlns="" val="107191509"/>
                    </a:ext>
                  </a:extLst>
                </a:gridCol>
              </a:tblGrid>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135808573"/>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rowSpan="10" gridSpan="32">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rowSpan="10"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153734425"/>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494373949"/>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622724799"/>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4168320831"/>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2879111517"/>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4293320314"/>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326074565"/>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2678923207"/>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415537320"/>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2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195823158"/>
                  </a:ext>
                </a:extLst>
              </a:tr>
            </a:tbl>
          </a:graphicData>
        </a:graphic>
      </p:graphicFrame>
      <p:pic>
        <p:nvPicPr>
          <p:cNvPr id="23" name="図 22">
            <a:extLst>
              <a:ext uri="{FF2B5EF4-FFF2-40B4-BE49-F238E27FC236}">
                <a16:creationId xmlns:a16="http://schemas.microsoft.com/office/drawing/2014/main" xmlns="" id="{00000000-0008-0000-0100-000031010000}"/>
              </a:ext>
            </a:extLst>
          </p:cNvPr>
          <p:cNvPicPr>
            <a:picLocks noChangeAspect="1"/>
          </p:cNvPicPr>
          <p:nvPr/>
        </p:nvPicPr>
        <p:blipFill rotWithShape="1">
          <a:blip r:embed="rId3"/>
          <a:srcRect l="14238" t="30912" r="42490" b="57918"/>
          <a:stretch/>
        </p:blipFill>
        <p:spPr>
          <a:xfrm>
            <a:off x="2825750" y="26058813"/>
            <a:ext cx="7408863" cy="1809750"/>
          </a:xfrm>
          <a:prstGeom prst="rect">
            <a:avLst/>
          </a:prstGeom>
        </p:spPr>
      </p:pic>
      <p:sp>
        <p:nvSpPr>
          <p:cNvPr id="24" name="Oval 27">
            <a:extLst>
              <a:ext uri="{FF2B5EF4-FFF2-40B4-BE49-F238E27FC236}">
                <a16:creationId xmlns:a16="http://schemas.microsoft.com/office/drawing/2014/main" xmlns="" id="{00000000-0008-0000-0100-000009010000}"/>
              </a:ext>
            </a:extLst>
          </p:cNvPr>
          <p:cNvSpPr>
            <a:spLocks noChangeArrowheads="1"/>
          </p:cNvSpPr>
          <p:nvPr/>
        </p:nvSpPr>
        <p:spPr bwMode="auto">
          <a:xfrm>
            <a:off x="9391650" y="26776363"/>
            <a:ext cx="323850" cy="314325"/>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1</a:t>
            </a:r>
          </a:p>
        </p:txBody>
      </p:sp>
      <p:cxnSp>
        <p:nvCxnSpPr>
          <p:cNvPr id="25" name="直線コネクタ 24">
            <a:extLst>
              <a:ext uri="{FF2B5EF4-FFF2-40B4-BE49-F238E27FC236}">
                <a16:creationId xmlns:a16="http://schemas.microsoft.com/office/drawing/2014/main" xmlns="" id="{00000000-0008-0000-0100-00000B010000}"/>
              </a:ext>
            </a:extLst>
          </p:cNvPr>
          <p:cNvCxnSpPr/>
          <p:nvPr/>
        </p:nvCxnSpPr>
        <p:spPr>
          <a:xfrm flipV="1">
            <a:off x="9242425" y="26982738"/>
            <a:ext cx="257175" cy="196850"/>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6" name="Oval 27">
            <a:extLst>
              <a:ext uri="{FF2B5EF4-FFF2-40B4-BE49-F238E27FC236}">
                <a16:creationId xmlns:a16="http://schemas.microsoft.com/office/drawing/2014/main" xmlns="" id="{00000000-0008-0000-0100-000013010000}"/>
              </a:ext>
            </a:extLst>
          </p:cNvPr>
          <p:cNvSpPr>
            <a:spLocks noChangeArrowheads="1"/>
          </p:cNvSpPr>
          <p:nvPr/>
        </p:nvSpPr>
        <p:spPr bwMode="auto">
          <a:xfrm>
            <a:off x="3744913" y="27601863"/>
            <a:ext cx="333375" cy="307975"/>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2</a:t>
            </a:r>
          </a:p>
        </p:txBody>
      </p:sp>
      <p:cxnSp>
        <p:nvCxnSpPr>
          <p:cNvPr id="27" name="直線コネクタ 26">
            <a:extLst>
              <a:ext uri="{FF2B5EF4-FFF2-40B4-BE49-F238E27FC236}">
                <a16:creationId xmlns:a16="http://schemas.microsoft.com/office/drawing/2014/main" xmlns="" id="{00000000-0008-0000-0100-000014010000}"/>
              </a:ext>
            </a:extLst>
          </p:cNvPr>
          <p:cNvCxnSpPr/>
          <p:nvPr/>
        </p:nvCxnSpPr>
        <p:spPr>
          <a:xfrm flipV="1">
            <a:off x="4049713" y="27574875"/>
            <a:ext cx="279400" cy="180975"/>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00000000-0008-0000-0100-000016010000}"/>
              </a:ext>
            </a:extLst>
          </p:cNvPr>
          <p:cNvSpPr>
            <a:spLocks noChangeArrowheads="1"/>
          </p:cNvSpPr>
          <p:nvPr/>
        </p:nvSpPr>
        <p:spPr bwMode="auto">
          <a:xfrm>
            <a:off x="7731125" y="26117550"/>
            <a:ext cx="333375" cy="314325"/>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4</a:t>
            </a:r>
          </a:p>
        </p:txBody>
      </p:sp>
      <p:cxnSp>
        <p:nvCxnSpPr>
          <p:cNvPr id="29" name="直線コネクタ 28">
            <a:extLst>
              <a:ext uri="{FF2B5EF4-FFF2-40B4-BE49-F238E27FC236}">
                <a16:creationId xmlns:a16="http://schemas.microsoft.com/office/drawing/2014/main" xmlns="" id="{00000000-0008-0000-0100-000017010000}"/>
              </a:ext>
            </a:extLst>
          </p:cNvPr>
          <p:cNvCxnSpPr/>
          <p:nvPr/>
        </p:nvCxnSpPr>
        <p:spPr>
          <a:xfrm flipH="1" flipV="1">
            <a:off x="7869238" y="26430288"/>
            <a:ext cx="263525" cy="1068387"/>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Oval 27">
            <a:extLst>
              <a:ext uri="{FF2B5EF4-FFF2-40B4-BE49-F238E27FC236}">
                <a16:creationId xmlns:a16="http://schemas.microsoft.com/office/drawing/2014/main" xmlns="" id="{00000000-0008-0000-0100-00000C020000}"/>
              </a:ext>
            </a:extLst>
          </p:cNvPr>
          <p:cNvSpPr>
            <a:spLocks noChangeArrowheads="1"/>
          </p:cNvSpPr>
          <p:nvPr/>
        </p:nvSpPr>
        <p:spPr bwMode="auto">
          <a:xfrm>
            <a:off x="4859338" y="27662188"/>
            <a:ext cx="333375" cy="312737"/>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3</a:t>
            </a:r>
          </a:p>
        </p:txBody>
      </p:sp>
      <p:cxnSp>
        <p:nvCxnSpPr>
          <p:cNvPr id="31" name="直線コネクタ 30">
            <a:extLst>
              <a:ext uri="{FF2B5EF4-FFF2-40B4-BE49-F238E27FC236}">
                <a16:creationId xmlns:a16="http://schemas.microsoft.com/office/drawing/2014/main" xmlns="" id="{00000000-0008-0000-0100-00000D020000}"/>
              </a:ext>
            </a:extLst>
          </p:cNvPr>
          <p:cNvCxnSpPr/>
          <p:nvPr/>
        </p:nvCxnSpPr>
        <p:spPr>
          <a:xfrm>
            <a:off x="4665663" y="27655838"/>
            <a:ext cx="222250" cy="165100"/>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32" name="表 31">
            <a:extLst>
              <a:ext uri="{FF2B5EF4-FFF2-40B4-BE49-F238E27FC236}">
                <a16:creationId xmlns:a16="http://schemas.microsoft.com/office/drawing/2014/main" xmlns="" id="{220C3152-58DB-462C-A4CB-523FF29B9F5A}"/>
              </a:ext>
            </a:extLst>
          </p:cNvPr>
          <p:cNvGraphicFramePr>
            <a:graphicFrameLocks noGrp="1"/>
          </p:cNvGraphicFramePr>
          <p:nvPr/>
        </p:nvGraphicFramePr>
        <p:xfrm>
          <a:off x="2925763" y="-23575963"/>
          <a:ext cx="6340533" cy="4540020"/>
        </p:xfrm>
        <a:graphic>
          <a:graphicData uri="http://schemas.openxmlformats.org/drawingml/2006/table">
            <a:tbl>
              <a:tblPr>
                <a:tableStyleId>{5C22544A-7EE6-4342-B048-85BDC9FD1C3A}</a:tableStyleId>
              </a:tblPr>
              <a:tblGrid>
                <a:gridCol w="181006">
                  <a:extLst>
                    <a:ext uri="{9D8B030D-6E8A-4147-A177-3AD203B41FA5}">
                      <a16:colId xmlns:a16="http://schemas.microsoft.com/office/drawing/2014/main" xmlns="" val="2543963973"/>
                    </a:ext>
                  </a:extLst>
                </a:gridCol>
                <a:gridCol w="181006">
                  <a:extLst>
                    <a:ext uri="{9D8B030D-6E8A-4147-A177-3AD203B41FA5}">
                      <a16:colId xmlns:a16="http://schemas.microsoft.com/office/drawing/2014/main" xmlns="" val="4014169262"/>
                    </a:ext>
                  </a:extLst>
                </a:gridCol>
                <a:gridCol w="181006">
                  <a:extLst>
                    <a:ext uri="{9D8B030D-6E8A-4147-A177-3AD203B41FA5}">
                      <a16:colId xmlns:a16="http://schemas.microsoft.com/office/drawing/2014/main" xmlns="" val="4056682119"/>
                    </a:ext>
                  </a:extLst>
                </a:gridCol>
                <a:gridCol w="122445">
                  <a:extLst>
                    <a:ext uri="{9D8B030D-6E8A-4147-A177-3AD203B41FA5}">
                      <a16:colId xmlns:a16="http://schemas.microsoft.com/office/drawing/2014/main" xmlns="" val="410779429"/>
                    </a:ext>
                  </a:extLst>
                </a:gridCol>
                <a:gridCol w="122445">
                  <a:extLst>
                    <a:ext uri="{9D8B030D-6E8A-4147-A177-3AD203B41FA5}">
                      <a16:colId xmlns:a16="http://schemas.microsoft.com/office/drawing/2014/main" xmlns="" val="3740493839"/>
                    </a:ext>
                  </a:extLst>
                </a:gridCol>
                <a:gridCol w="122445">
                  <a:extLst>
                    <a:ext uri="{9D8B030D-6E8A-4147-A177-3AD203B41FA5}">
                      <a16:colId xmlns:a16="http://schemas.microsoft.com/office/drawing/2014/main" xmlns="" val="2305596973"/>
                    </a:ext>
                  </a:extLst>
                </a:gridCol>
                <a:gridCol w="181006">
                  <a:extLst>
                    <a:ext uri="{9D8B030D-6E8A-4147-A177-3AD203B41FA5}">
                      <a16:colId xmlns:a16="http://schemas.microsoft.com/office/drawing/2014/main" xmlns="" val="2111505360"/>
                    </a:ext>
                  </a:extLst>
                </a:gridCol>
                <a:gridCol w="181006">
                  <a:extLst>
                    <a:ext uri="{9D8B030D-6E8A-4147-A177-3AD203B41FA5}">
                      <a16:colId xmlns:a16="http://schemas.microsoft.com/office/drawing/2014/main" xmlns="" val="1785740251"/>
                    </a:ext>
                  </a:extLst>
                </a:gridCol>
                <a:gridCol w="181006">
                  <a:extLst>
                    <a:ext uri="{9D8B030D-6E8A-4147-A177-3AD203B41FA5}">
                      <a16:colId xmlns:a16="http://schemas.microsoft.com/office/drawing/2014/main" xmlns="" val="1351841044"/>
                    </a:ext>
                  </a:extLst>
                </a:gridCol>
                <a:gridCol w="181006">
                  <a:extLst>
                    <a:ext uri="{9D8B030D-6E8A-4147-A177-3AD203B41FA5}">
                      <a16:colId xmlns:a16="http://schemas.microsoft.com/office/drawing/2014/main" xmlns="" val="3488365274"/>
                    </a:ext>
                  </a:extLst>
                </a:gridCol>
                <a:gridCol w="181006">
                  <a:extLst>
                    <a:ext uri="{9D8B030D-6E8A-4147-A177-3AD203B41FA5}">
                      <a16:colId xmlns:a16="http://schemas.microsoft.com/office/drawing/2014/main" xmlns="" val="4120580743"/>
                    </a:ext>
                  </a:extLst>
                </a:gridCol>
                <a:gridCol w="181006">
                  <a:extLst>
                    <a:ext uri="{9D8B030D-6E8A-4147-A177-3AD203B41FA5}">
                      <a16:colId xmlns:a16="http://schemas.microsoft.com/office/drawing/2014/main" xmlns="" val="2671055990"/>
                    </a:ext>
                  </a:extLst>
                </a:gridCol>
                <a:gridCol w="181006">
                  <a:extLst>
                    <a:ext uri="{9D8B030D-6E8A-4147-A177-3AD203B41FA5}">
                      <a16:colId xmlns:a16="http://schemas.microsoft.com/office/drawing/2014/main" xmlns="" val="459072304"/>
                    </a:ext>
                  </a:extLst>
                </a:gridCol>
                <a:gridCol w="181006">
                  <a:extLst>
                    <a:ext uri="{9D8B030D-6E8A-4147-A177-3AD203B41FA5}">
                      <a16:colId xmlns:a16="http://schemas.microsoft.com/office/drawing/2014/main" xmlns="" val="2594662893"/>
                    </a:ext>
                  </a:extLst>
                </a:gridCol>
                <a:gridCol w="181006">
                  <a:extLst>
                    <a:ext uri="{9D8B030D-6E8A-4147-A177-3AD203B41FA5}">
                      <a16:colId xmlns:a16="http://schemas.microsoft.com/office/drawing/2014/main" xmlns="" val="2621792208"/>
                    </a:ext>
                  </a:extLst>
                </a:gridCol>
                <a:gridCol w="181006">
                  <a:extLst>
                    <a:ext uri="{9D8B030D-6E8A-4147-A177-3AD203B41FA5}">
                      <a16:colId xmlns:a16="http://schemas.microsoft.com/office/drawing/2014/main" xmlns="" val="491345814"/>
                    </a:ext>
                  </a:extLst>
                </a:gridCol>
                <a:gridCol w="181006">
                  <a:extLst>
                    <a:ext uri="{9D8B030D-6E8A-4147-A177-3AD203B41FA5}">
                      <a16:colId xmlns:a16="http://schemas.microsoft.com/office/drawing/2014/main" xmlns="" val="2460883014"/>
                    </a:ext>
                  </a:extLst>
                </a:gridCol>
                <a:gridCol w="181006">
                  <a:extLst>
                    <a:ext uri="{9D8B030D-6E8A-4147-A177-3AD203B41FA5}">
                      <a16:colId xmlns:a16="http://schemas.microsoft.com/office/drawing/2014/main" xmlns="" val="3912943870"/>
                    </a:ext>
                  </a:extLst>
                </a:gridCol>
                <a:gridCol w="181006">
                  <a:extLst>
                    <a:ext uri="{9D8B030D-6E8A-4147-A177-3AD203B41FA5}">
                      <a16:colId xmlns:a16="http://schemas.microsoft.com/office/drawing/2014/main" xmlns="" val="315648489"/>
                    </a:ext>
                  </a:extLst>
                </a:gridCol>
                <a:gridCol w="181006">
                  <a:extLst>
                    <a:ext uri="{9D8B030D-6E8A-4147-A177-3AD203B41FA5}">
                      <a16:colId xmlns:a16="http://schemas.microsoft.com/office/drawing/2014/main" xmlns="" val="647259020"/>
                    </a:ext>
                  </a:extLst>
                </a:gridCol>
                <a:gridCol w="181006">
                  <a:extLst>
                    <a:ext uri="{9D8B030D-6E8A-4147-A177-3AD203B41FA5}">
                      <a16:colId xmlns:a16="http://schemas.microsoft.com/office/drawing/2014/main" xmlns="" val="3217726129"/>
                    </a:ext>
                  </a:extLst>
                </a:gridCol>
                <a:gridCol w="181006">
                  <a:extLst>
                    <a:ext uri="{9D8B030D-6E8A-4147-A177-3AD203B41FA5}">
                      <a16:colId xmlns:a16="http://schemas.microsoft.com/office/drawing/2014/main" xmlns="" val="2393167197"/>
                    </a:ext>
                  </a:extLst>
                </a:gridCol>
                <a:gridCol w="181006">
                  <a:extLst>
                    <a:ext uri="{9D8B030D-6E8A-4147-A177-3AD203B41FA5}">
                      <a16:colId xmlns:a16="http://schemas.microsoft.com/office/drawing/2014/main" xmlns="" val="651938539"/>
                    </a:ext>
                  </a:extLst>
                </a:gridCol>
                <a:gridCol w="181006">
                  <a:extLst>
                    <a:ext uri="{9D8B030D-6E8A-4147-A177-3AD203B41FA5}">
                      <a16:colId xmlns:a16="http://schemas.microsoft.com/office/drawing/2014/main" xmlns="" val="3012654996"/>
                    </a:ext>
                  </a:extLst>
                </a:gridCol>
                <a:gridCol w="181006">
                  <a:extLst>
                    <a:ext uri="{9D8B030D-6E8A-4147-A177-3AD203B41FA5}">
                      <a16:colId xmlns:a16="http://schemas.microsoft.com/office/drawing/2014/main" xmlns="" val="4273726963"/>
                    </a:ext>
                  </a:extLst>
                </a:gridCol>
                <a:gridCol w="181006">
                  <a:extLst>
                    <a:ext uri="{9D8B030D-6E8A-4147-A177-3AD203B41FA5}">
                      <a16:colId xmlns:a16="http://schemas.microsoft.com/office/drawing/2014/main" xmlns="" val="3051485815"/>
                    </a:ext>
                  </a:extLst>
                </a:gridCol>
                <a:gridCol w="181006">
                  <a:extLst>
                    <a:ext uri="{9D8B030D-6E8A-4147-A177-3AD203B41FA5}">
                      <a16:colId xmlns:a16="http://schemas.microsoft.com/office/drawing/2014/main" xmlns="" val="3763464988"/>
                    </a:ext>
                  </a:extLst>
                </a:gridCol>
                <a:gridCol w="181006">
                  <a:extLst>
                    <a:ext uri="{9D8B030D-6E8A-4147-A177-3AD203B41FA5}">
                      <a16:colId xmlns:a16="http://schemas.microsoft.com/office/drawing/2014/main" xmlns="" val="4106253517"/>
                    </a:ext>
                  </a:extLst>
                </a:gridCol>
                <a:gridCol w="181006">
                  <a:extLst>
                    <a:ext uri="{9D8B030D-6E8A-4147-A177-3AD203B41FA5}">
                      <a16:colId xmlns:a16="http://schemas.microsoft.com/office/drawing/2014/main" xmlns="" val="3164273291"/>
                    </a:ext>
                  </a:extLst>
                </a:gridCol>
                <a:gridCol w="181006">
                  <a:extLst>
                    <a:ext uri="{9D8B030D-6E8A-4147-A177-3AD203B41FA5}">
                      <a16:colId xmlns:a16="http://schemas.microsoft.com/office/drawing/2014/main" xmlns="" val="3030160556"/>
                    </a:ext>
                  </a:extLst>
                </a:gridCol>
                <a:gridCol w="181006">
                  <a:extLst>
                    <a:ext uri="{9D8B030D-6E8A-4147-A177-3AD203B41FA5}">
                      <a16:colId xmlns:a16="http://schemas.microsoft.com/office/drawing/2014/main" xmlns="" val="1212713953"/>
                    </a:ext>
                  </a:extLst>
                </a:gridCol>
                <a:gridCol w="181006">
                  <a:extLst>
                    <a:ext uri="{9D8B030D-6E8A-4147-A177-3AD203B41FA5}">
                      <a16:colId xmlns:a16="http://schemas.microsoft.com/office/drawing/2014/main" xmlns="" val="3338915765"/>
                    </a:ext>
                  </a:extLst>
                </a:gridCol>
                <a:gridCol w="181006">
                  <a:extLst>
                    <a:ext uri="{9D8B030D-6E8A-4147-A177-3AD203B41FA5}">
                      <a16:colId xmlns:a16="http://schemas.microsoft.com/office/drawing/2014/main" xmlns="" val="1277654640"/>
                    </a:ext>
                  </a:extLst>
                </a:gridCol>
                <a:gridCol w="181006">
                  <a:extLst>
                    <a:ext uri="{9D8B030D-6E8A-4147-A177-3AD203B41FA5}">
                      <a16:colId xmlns:a16="http://schemas.microsoft.com/office/drawing/2014/main" xmlns="" val="3115096749"/>
                    </a:ext>
                  </a:extLst>
                </a:gridCol>
                <a:gridCol w="181006">
                  <a:extLst>
                    <a:ext uri="{9D8B030D-6E8A-4147-A177-3AD203B41FA5}">
                      <a16:colId xmlns:a16="http://schemas.microsoft.com/office/drawing/2014/main" xmlns="" val="1617145369"/>
                    </a:ext>
                  </a:extLst>
                </a:gridCol>
                <a:gridCol w="181006">
                  <a:extLst>
                    <a:ext uri="{9D8B030D-6E8A-4147-A177-3AD203B41FA5}">
                      <a16:colId xmlns:a16="http://schemas.microsoft.com/office/drawing/2014/main" xmlns="" val="118854621"/>
                    </a:ext>
                  </a:extLst>
                </a:gridCol>
              </a:tblGrid>
              <a:tr h="178716">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16">
                  <a:txBody>
                    <a:bodyPr/>
                    <a:lstStyle/>
                    <a:p>
                      <a:pPr algn="l" fontAlgn="b"/>
                      <a:r>
                        <a:rPr lang="en-US" altLang="ja-JP" sz="1100" u="none" strike="noStrike">
                          <a:effectLst/>
                        </a:rPr>
                        <a:t>[</a:t>
                      </a:r>
                      <a:r>
                        <a:rPr lang="ja-JP" altLang="en-US" sz="1100" u="none" strike="noStrike">
                          <a:effectLst/>
                        </a:rPr>
                        <a:t>印象管理</a:t>
                      </a:r>
                      <a:r>
                        <a:rPr lang="en-US" altLang="ja-JP" sz="1100" u="none" strike="noStrike">
                          <a:effectLst/>
                        </a:rPr>
                        <a:t>]</a:t>
                      </a:r>
                      <a:r>
                        <a:rPr lang="ja-JP" altLang="en-US" sz="1100" u="none" strike="noStrike">
                          <a:effectLst/>
                        </a:rPr>
                        <a:t>の</a:t>
                      </a:r>
                      <a:r>
                        <a:rPr lang="en-US" altLang="ja-JP" sz="1100" u="none" strike="noStrike">
                          <a:effectLst/>
                        </a:rPr>
                        <a:t>Level</a:t>
                      </a:r>
                      <a:r>
                        <a:rPr lang="ja-JP" altLang="en-US" sz="1100" u="none" strike="noStrike">
                          <a:effectLst/>
                        </a:rPr>
                        <a:t>毎の</a:t>
                      </a:r>
                      <a:r>
                        <a:rPr lang="en-US" altLang="ja-JP" sz="1100" u="none" strike="noStrike">
                          <a:effectLst/>
                        </a:rPr>
                        <a:t>Level</a:t>
                      </a:r>
                      <a:r>
                        <a:rPr lang="ja-JP" altLang="en-US" sz="1100" u="none" strike="noStrike">
                          <a:effectLst/>
                        </a:rPr>
                        <a:t>と出現率です。</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4240325050"/>
                  </a:ext>
                </a:extLst>
              </a:tr>
              <a:tr h="178716">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888940634"/>
                  </a:ext>
                </a:extLst>
              </a:tr>
              <a:tr h="178716">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6">
                  <a:txBody>
                    <a:bodyPr/>
                    <a:lstStyle/>
                    <a:p>
                      <a:pPr algn="ctr" fontAlgn="b"/>
                      <a:r>
                        <a:rPr lang="ja-JP" altLang="en-US" sz="1000" u="none" strike="noStrike">
                          <a:effectLst/>
                        </a:rPr>
                        <a:t>偏差値</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b"/>
                      <a:r>
                        <a:rPr lang="en-US" sz="1000" u="none" strike="noStrike">
                          <a:effectLst/>
                        </a:rPr>
                        <a:t>Level</a:t>
                      </a:r>
                      <a:endParaRPr 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zh-TW" altLang="en-US" sz="1000" u="none" strike="noStrike">
                          <a:effectLst/>
                        </a:rPr>
                        <a:t>出現率（％）</a:t>
                      </a:r>
                      <a:endParaRPr lang="zh-TW"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6">
                  <a:txBody>
                    <a:bodyPr/>
                    <a:lstStyle/>
                    <a:p>
                      <a:pPr algn="ctr" fontAlgn="b"/>
                      <a:r>
                        <a:rPr lang="ja-JP" altLang="en-US" sz="1000" u="none" strike="noStrike">
                          <a:effectLst/>
                        </a:rPr>
                        <a:t>偏差値</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b"/>
                      <a:r>
                        <a:rPr lang="en-US" sz="1000" u="none" strike="noStrike">
                          <a:effectLst/>
                        </a:rPr>
                        <a:t>Level</a:t>
                      </a:r>
                      <a:endParaRPr 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zh-TW" altLang="en-US" sz="1000" u="none" strike="noStrike">
                          <a:effectLst/>
                        </a:rPr>
                        <a:t>出現率（％）</a:t>
                      </a:r>
                      <a:endParaRPr lang="zh-TW"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4193580323"/>
                  </a:ext>
                </a:extLst>
              </a:tr>
              <a:tr h="298377">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l" fontAlgn="b"/>
                      <a:r>
                        <a:rPr lang="en-US" altLang="ja-JP" sz="1000" u="none" strike="noStrike">
                          <a:effectLst/>
                        </a:rPr>
                        <a:t>31</a:t>
                      </a:r>
                      <a:r>
                        <a:rPr lang="ja-JP" altLang="en-US" sz="1000" u="none" strike="noStrike">
                          <a:effectLst/>
                        </a:rPr>
                        <a:t>未満</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1</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3%</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000" u="none" strike="noStrike">
                          <a:effectLst/>
                        </a:rPr>
                        <a:t>50</a:t>
                      </a:r>
                      <a:r>
                        <a:rPr lang="ja-JP" altLang="en-US" sz="1000" u="none" strike="noStrike">
                          <a:effectLst/>
                        </a:rPr>
                        <a:t>以上　</a:t>
                      </a:r>
                      <a:r>
                        <a:rPr lang="en-US" altLang="ja-JP" sz="1000" u="none" strike="noStrike">
                          <a:effectLst/>
                        </a:rPr>
                        <a:t>55</a:t>
                      </a:r>
                      <a:r>
                        <a:rPr lang="ja-JP" altLang="en-US" sz="1000" u="none" strike="noStrike">
                          <a:effectLst/>
                        </a:rPr>
                        <a:t>未満</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6</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20%</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744379272"/>
                  </a:ext>
                </a:extLst>
              </a:tr>
              <a:tr h="298377">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000" u="none" strike="noStrike">
                          <a:effectLst/>
                        </a:rPr>
                        <a:t>31</a:t>
                      </a:r>
                      <a:r>
                        <a:rPr lang="ja-JP" altLang="en-US" sz="1000" u="none" strike="noStrike">
                          <a:effectLst/>
                        </a:rPr>
                        <a:t>以上　</a:t>
                      </a:r>
                      <a:r>
                        <a:rPr lang="en-US" altLang="ja-JP" sz="1000" u="none" strike="noStrike">
                          <a:effectLst/>
                        </a:rPr>
                        <a:t>33</a:t>
                      </a:r>
                      <a:r>
                        <a:rPr lang="ja-JP" altLang="en-US" sz="1000" u="none" strike="noStrike">
                          <a:effectLst/>
                        </a:rPr>
                        <a:t>未満</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2</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5%</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000" u="none" strike="noStrike">
                          <a:effectLst/>
                        </a:rPr>
                        <a:t>55</a:t>
                      </a:r>
                      <a:r>
                        <a:rPr lang="ja-JP" altLang="en-US" sz="1000" u="none" strike="noStrike">
                          <a:effectLst/>
                        </a:rPr>
                        <a:t>以上　</a:t>
                      </a:r>
                      <a:r>
                        <a:rPr lang="en-US" altLang="ja-JP" sz="1000" u="none" strike="noStrike">
                          <a:effectLst/>
                        </a:rPr>
                        <a:t>60</a:t>
                      </a:r>
                      <a:r>
                        <a:rPr lang="ja-JP" altLang="en-US" sz="1000" u="none" strike="noStrike">
                          <a:effectLst/>
                        </a:rPr>
                        <a:t>未満</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7</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15%</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513376053"/>
                  </a:ext>
                </a:extLst>
              </a:tr>
              <a:tr h="298377">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000" u="none" strike="noStrike">
                          <a:effectLst/>
                        </a:rPr>
                        <a:t>33</a:t>
                      </a:r>
                      <a:r>
                        <a:rPr lang="ja-JP" altLang="en-US" sz="1000" u="none" strike="noStrike">
                          <a:effectLst/>
                        </a:rPr>
                        <a:t>以上　</a:t>
                      </a:r>
                      <a:r>
                        <a:rPr lang="en-US" altLang="ja-JP" sz="1000" u="none" strike="noStrike">
                          <a:effectLst/>
                        </a:rPr>
                        <a:t>40</a:t>
                      </a:r>
                      <a:r>
                        <a:rPr lang="ja-JP" altLang="en-US" sz="1000" u="none" strike="noStrike">
                          <a:effectLst/>
                        </a:rPr>
                        <a:t>未満</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3</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7%</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000" u="none" strike="noStrike">
                          <a:effectLst/>
                        </a:rPr>
                        <a:t>60</a:t>
                      </a:r>
                      <a:r>
                        <a:rPr lang="ja-JP" altLang="en-US" sz="1000" u="none" strike="noStrike">
                          <a:effectLst/>
                        </a:rPr>
                        <a:t>以上　</a:t>
                      </a:r>
                      <a:r>
                        <a:rPr lang="en-US" altLang="ja-JP" sz="1000" u="none" strike="noStrike">
                          <a:effectLst/>
                        </a:rPr>
                        <a:t>67</a:t>
                      </a:r>
                      <a:r>
                        <a:rPr lang="ja-JP" altLang="en-US" sz="1000" u="none" strike="noStrike">
                          <a:effectLst/>
                        </a:rPr>
                        <a:t>未満</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100" u="none" strike="noStrike">
                          <a:effectLst/>
                        </a:rPr>
                        <a:t>　</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8</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7%</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928997834"/>
                  </a:ext>
                </a:extLst>
              </a:tr>
              <a:tr h="298377">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000" u="none" strike="noStrike">
                          <a:effectLst/>
                        </a:rPr>
                        <a:t>40</a:t>
                      </a:r>
                      <a:r>
                        <a:rPr lang="ja-JP" altLang="en-US" sz="1000" u="none" strike="noStrike">
                          <a:effectLst/>
                        </a:rPr>
                        <a:t>以上　</a:t>
                      </a:r>
                      <a:r>
                        <a:rPr lang="en-US" altLang="ja-JP" sz="1000" u="none" strike="noStrike">
                          <a:effectLst/>
                        </a:rPr>
                        <a:t>45</a:t>
                      </a:r>
                      <a:r>
                        <a:rPr lang="ja-JP" altLang="en-US" sz="1000" u="none" strike="noStrike">
                          <a:effectLst/>
                        </a:rPr>
                        <a:t>未満</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4</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15%</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000" u="none" strike="noStrike">
                          <a:effectLst/>
                        </a:rPr>
                        <a:t>67</a:t>
                      </a:r>
                      <a:r>
                        <a:rPr lang="ja-JP" altLang="en-US" sz="1000" u="none" strike="noStrike">
                          <a:effectLst/>
                        </a:rPr>
                        <a:t>以上　</a:t>
                      </a:r>
                      <a:r>
                        <a:rPr lang="en-US" altLang="ja-JP" sz="1000" u="none" strike="noStrike">
                          <a:effectLst/>
                        </a:rPr>
                        <a:t>69</a:t>
                      </a:r>
                      <a:r>
                        <a:rPr lang="ja-JP" altLang="en-US" sz="1000" u="none" strike="noStrike">
                          <a:effectLst/>
                        </a:rPr>
                        <a:t>未満</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100" u="none" strike="noStrike">
                          <a:effectLst/>
                        </a:rPr>
                        <a:t>　</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9</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5%</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4164431900"/>
                  </a:ext>
                </a:extLst>
              </a:tr>
              <a:tr h="298377">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000" u="none" strike="noStrike">
                          <a:effectLst/>
                        </a:rPr>
                        <a:t>45</a:t>
                      </a:r>
                      <a:r>
                        <a:rPr lang="ja-JP" altLang="en-US" sz="1000" u="none" strike="noStrike">
                          <a:effectLst/>
                        </a:rPr>
                        <a:t>以上　</a:t>
                      </a:r>
                      <a:r>
                        <a:rPr lang="en-US" altLang="ja-JP" sz="1000" u="none" strike="noStrike">
                          <a:effectLst/>
                        </a:rPr>
                        <a:t>50</a:t>
                      </a:r>
                      <a:r>
                        <a:rPr lang="ja-JP" altLang="en-US" sz="1000" u="none" strike="noStrike">
                          <a:effectLst/>
                        </a:rPr>
                        <a:t>未満</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000" u="none" strike="noStrike">
                          <a:effectLst/>
                        </a:rPr>
                        <a:t>　</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5</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20%</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l" fontAlgn="b"/>
                      <a:r>
                        <a:rPr lang="en-US" altLang="ja-JP" sz="1000" u="none" strike="noStrike">
                          <a:effectLst/>
                        </a:rPr>
                        <a:t>69</a:t>
                      </a:r>
                      <a:r>
                        <a:rPr lang="ja-JP" altLang="en-US" sz="1000" u="none" strike="noStrike">
                          <a:effectLst/>
                        </a:rPr>
                        <a:t>以上</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100" u="none" strike="noStrike">
                          <a:effectLst/>
                        </a:rPr>
                        <a:t>　</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r>
                        <a:rPr lang="ja-JP" altLang="en-US" sz="1100" u="none" strike="noStrike">
                          <a:effectLst/>
                        </a:rPr>
                        <a:t>　</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r>
                        <a:rPr lang="ja-JP" altLang="en-US" sz="1100" u="none" strike="noStrike">
                          <a:effectLst/>
                        </a:rPr>
                        <a:t>　</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000" u="none" strike="noStrike">
                          <a:effectLst/>
                        </a:rPr>
                        <a:t>10</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000" u="none" strike="noStrike">
                          <a:effectLst/>
                        </a:rPr>
                        <a:t>3%</a:t>
                      </a:r>
                      <a:endParaRPr lang="en-US" altLang="ja-JP"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563538017"/>
                  </a:ext>
                </a:extLst>
              </a:tr>
              <a:tr h="178716">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2875180075"/>
                  </a:ext>
                </a:extLst>
              </a:tr>
              <a:tr h="178716">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145730230"/>
                  </a:ext>
                </a:extLst>
              </a:tr>
              <a:tr h="178716">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17">
                  <a:txBody>
                    <a:bodyPr/>
                    <a:lstStyle/>
                    <a:p>
                      <a:pPr algn="l" fontAlgn="b"/>
                      <a:r>
                        <a:rPr lang="ja-JP" altLang="en-US" sz="1100" u="none" strike="noStrike">
                          <a:effectLst/>
                        </a:rPr>
                        <a:t>受検者の</a:t>
                      </a:r>
                      <a:r>
                        <a:rPr lang="en-US" altLang="ja-JP" sz="1100" u="none" strike="noStrike">
                          <a:effectLst/>
                        </a:rPr>
                        <a:t>[</a:t>
                      </a:r>
                      <a:r>
                        <a:rPr lang="ja-JP" altLang="en-US" sz="1100" u="none" strike="noStrike">
                          <a:effectLst/>
                        </a:rPr>
                        <a:t>印象管理</a:t>
                      </a:r>
                      <a:r>
                        <a:rPr lang="en-US" altLang="ja-JP" sz="1100" u="none" strike="noStrike">
                          <a:effectLst/>
                        </a:rPr>
                        <a:t>]</a:t>
                      </a:r>
                      <a:r>
                        <a:rPr lang="ja-JP" altLang="en-US" sz="1100" u="none" strike="noStrike">
                          <a:effectLst/>
                        </a:rPr>
                        <a:t>の</a:t>
                      </a:r>
                      <a:r>
                        <a:rPr lang="en-US" altLang="ja-JP" sz="1100" u="none" strike="noStrike">
                          <a:effectLst/>
                        </a:rPr>
                        <a:t>Level</a:t>
                      </a:r>
                      <a:r>
                        <a:rPr lang="ja-JP" altLang="en-US" sz="1100" u="none" strike="noStrike">
                          <a:effectLst/>
                        </a:rPr>
                        <a:t>が表示されます。</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48985801"/>
                  </a:ext>
                </a:extLst>
              </a:tr>
              <a:tr h="178716">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943153707"/>
                  </a:ext>
                </a:extLst>
              </a:tr>
              <a:tr h="178716">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rowSpan="2" gridSpan="2">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rowSpan="2" hMerge="1">
                  <a:txBody>
                    <a:bodyPr/>
                    <a:lstStyle/>
                    <a:p>
                      <a:endParaRPr kumimoji="1" lang="ja-JP" altLang="en-US"/>
                    </a:p>
                  </a:txBody>
                  <a:tcPr/>
                </a:tc>
                <a:tc gridSpan="13">
                  <a:txBody>
                    <a:bodyPr/>
                    <a:lstStyle/>
                    <a:p>
                      <a:pPr algn="l" fontAlgn="b"/>
                      <a:r>
                        <a:rPr lang="ja-JP" altLang="en-US" sz="1100" u="none" strike="noStrike">
                          <a:effectLst/>
                        </a:rPr>
                        <a:t>受検者の</a:t>
                      </a:r>
                      <a:r>
                        <a:rPr lang="en-US" altLang="ja-JP" sz="1100" u="none" strike="noStrike">
                          <a:effectLst/>
                        </a:rPr>
                        <a:t>[</a:t>
                      </a:r>
                      <a:r>
                        <a:rPr lang="ja-JP" altLang="en-US" sz="1100" u="none" strike="noStrike">
                          <a:effectLst/>
                        </a:rPr>
                        <a:t>印象管理</a:t>
                      </a:r>
                      <a:r>
                        <a:rPr lang="en-US" altLang="ja-JP" sz="1100" u="none" strike="noStrike">
                          <a:effectLst/>
                        </a:rPr>
                        <a:t>]</a:t>
                      </a:r>
                      <a:r>
                        <a:rPr lang="ja-JP" altLang="en-US" sz="1100" u="none" strike="noStrike">
                          <a:effectLst/>
                        </a:rPr>
                        <a:t>の偏差値です。</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476067370"/>
                  </a:ext>
                </a:extLst>
              </a:tr>
              <a:tr h="178716">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673781719"/>
                  </a:ext>
                </a:extLst>
              </a:tr>
              <a:tr h="178716">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542066914"/>
                  </a:ext>
                </a:extLst>
              </a:tr>
              <a:tr h="178716">
                <a:tc>
                  <a:txBody>
                    <a:bodyPr/>
                    <a:lstStyle/>
                    <a:p>
                      <a:pPr algn="l" fontAlgn="b"/>
                      <a:endParaRPr lang="ja-JP" altLang="en-US" sz="9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gridSpan="23">
                  <a:txBody>
                    <a:bodyPr/>
                    <a:lstStyle/>
                    <a:p>
                      <a:pPr algn="l" fontAlgn="b"/>
                      <a:r>
                        <a:rPr lang="ja-JP" altLang="en-US" sz="1100" u="none" strike="noStrike">
                          <a:effectLst/>
                        </a:rPr>
                        <a:t>受検者の</a:t>
                      </a:r>
                      <a:r>
                        <a:rPr lang="en-US" altLang="ja-JP" sz="1100" u="none" strike="noStrike">
                          <a:effectLst/>
                        </a:rPr>
                        <a:t>[</a:t>
                      </a:r>
                      <a:r>
                        <a:rPr lang="ja-JP" altLang="en-US" sz="1100" u="none" strike="noStrike">
                          <a:effectLst/>
                        </a:rPr>
                        <a:t>印象管理</a:t>
                      </a:r>
                      <a:r>
                        <a:rPr lang="en-US" altLang="ja-JP" sz="1100" u="none" strike="noStrike">
                          <a:effectLst/>
                        </a:rPr>
                        <a:t>]</a:t>
                      </a:r>
                      <a:r>
                        <a:rPr lang="ja-JP" altLang="en-US" sz="1100" u="none" strike="noStrike">
                          <a:effectLst/>
                        </a:rPr>
                        <a:t>の</a:t>
                      </a:r>
                      <a:r>
                        <a:rPr lang="en-US" altLang="ja-JP" sz="1100" u="none" strike="noStrike">
                          <a:effectLst/>
                        </a:rPr>
                        <a:t>Level</a:t>
                      </a:r>
                      <a:r>
                        <a:rPr lang="ja-JP" altLang="en-US" sz="1100" u="none" strike="noStrike">
                          <a:effectLst/>
                        </a:rPr>
                        <a:t>、偏差値が棒グラフで表示されます。</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623855116"/>
                  </a:ext>
                </a:extLst>
              </a:tr>
              <a:tr h="178716">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1000" u="none" strike="noStrike">
                          <a:effectLst/>
                        </a:rPr>
                        <a:t>・</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17">
                  <a:txBody>
                    <a:bodyPr/>
                    <a:lstStyle/>
                    <a:p>
                      <a:pPr algn="l" fontAlgn="b"/>
                      <a:r>
                        <a:rPr lang="en-US" altLang="ja-JP" sz="1100" u="none" strike="noStrike">
                          <a:effectLst/>
                        </a:rPr>
                        <a:t>Level1</a:t>
                      </a:r>
                      <a:r>
                        <a:rPr lang="ja-JP" altLang="en-US" sz="1100" u="none" strike="noStrike">
                          <a:effectLst/>
                        </a:rPr>
                        <a:t>～</a:t>
                      </a:r>
                      <a:r>
                        <a:rPr lang="en-US" altLang="ja-JP" sz="1100" u="none" strike="noStrike">
                          <a:effectLst/>
                        </a:rPr>
                        <a:t>5</a:t>
                      </a:r>
                      <a:r>
                        <a:rPr lang="ja-JP" altLang="en-US" sz="1100" u="none" strike="noStrike">
                          <a:effectLst/>
                        </a:rPr>
                        <a:t>は、中央から左側に棒グラフが伸び、</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597536603"/>
                  </a:ext>
                </a:extLst>
              </a:tr>
              <a:tr h="178716">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19">
                  <a:txBody>
                    <a:bodyPr/>
                    <a:lstStyle/>
                    <a:p>
                      <a:pPr algn="l" fontAlgn="b"/>
                      <a:r>
                        <a:rPr lang="en-US" altLang="ja-JP" sz="1100" u="none" strike="noStrike">
                          <a:effectLst/>
                        </a:rPr>
                        <a:t>Level6</a:t>
                      </a:r>
                      <a:r>
                        <a:rPr lang="ja-JP" altLang="en-US" sz="1100" u="none" strike="noStrike">
                          <a:effectLst/>
                        </a:rPr>
                        <a:t>～</a:t>
                      </a:r>
                      <a:r>
                        <a:rPr lang="en-US" altLang="ja-JP" sz="1100" u="none" strike="noStrike">
                          <a:effectLst/>
                        </a:rPr>
                        <a:t>10</a:t>
                      </a:r>
                      <a:r>
                        <a:rPr lang="ja-JP" altLang="en-US" sz="1100" u="none" strike="noStrike">
                          <a:effectLst/>
                        </a:rPr>
                        <a:t>は、中央から右側に棒グラフが伸びます。</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2433942395"/>
                  </a:ext>
                </a:extLst>
              </a:tr>
              <a:tr h="178716">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b"/>
                      <a:r>
                        <a:rPr lang="ja-JP" altLang="en-US" sz="1000" u="none" strike="noStrike">
                          <a:effectLst/>
                        </a:rPr>
                        <a:t>・</a:t>
                      </a: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25">
                  <a:txBody>
                    <a:bodyPr/>
                    <a:lstStyle/>
                    <a:p>
                      <a:pPr algn="l" fontAlgn="b"/>
                      <a:r>
                        <a:rPr lang="ja-JP" altLang="en-US" sz="1100" u="none" strike="noStrike">
                          <a:effectLst/>
                        </a:rPr>
                        <a:t>同一の</a:t>
                      </a:r>
                      <a:r>
                        <a:rPr lang="en-US" altLang="ja-JP" sz="1100" u="none" strike="noStrike">
                          <a:effectLst/>
                        </a:rPr>
                        <a:t>Level</a:t>
                      </a:r>
                      <a:r>
                        <a:rPr lang="ja-JP" altLang="en-US" sz="1100" u="none" strike="noStrike">
                          <a:effectLst/>
                        </a:rPr>
                        <a:t>でも受検者の偏差値によりバーの長さが変わってきます。</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670572922"/>
                  </a:ext>
                </a:extLst>
              </a:tr>
              <a:tr h="178716">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gridSpan="33">
                  <a:txBody>
                    <a:bodyPr/>
                    <a:lstStyle/>
                    <a:p>
                      <a:pPr algn="l" fontAlgn="b"/>
                      <a:r>
                        <a:rPr lang="en-US" altLang="ja-JP" sz="1100" u="none" strike="noStrike">
                          <a:effectLst/>
                        </a:rPr>
                        <a:t>※Level1</a:t>
                      </a:r>
                      <a:r>
                        <a:rPr lang="ja-JP" altLang="en-US" sz="1100" u="none" strike="noStrike">
                          <a:effectLst/>
                        </a:rPr>
                        <a:t>～</a:t>
                      </a:r>
                      <a:r>
                        <a:rPr lang="en-US" altLang="ja-JP" sz="1100" u="none" strike="noStrike">
                          <a:effectLst/>
                        </a:rPr>
                        <a:t>3</a:t>
                      </a:r>
                      <a:r>
                        <a:rPr lang="ja-JP" altLang="en-US" sz="1100" u="none" strike="noStrike">
                          <a:effectLst/>
                        </a:rPr>
                        <a:t>の場合は、青い★マーク、</a:t>
                      </a:r>
                      <a:r>
                        <a:rPr lang="en-US" altLang="ja-JP" sz="1100" u="none" strike="noStrike">
                          <a:effectLst/>
                        </a:rPr>
                        <a:t>Level8</a:t>
                      </a:r>
                      <a:r>
                        <a:rPr lang="ja-JP" altLang="en-US" sz="1100" u="none" strike="noStrike">
                          <a:effectLst/>
                        </a:rPr>
                        <a:t>～</a:t>
                      </a:r>
                      <a:r>
                        <a:rPr lang="en-US" altLang="ja-JP" sz="1100" u="none" strike="noStrike">
                          <a:effectLst/>
                        </a:rPr>
                        <a:t>10</a:t>
                      </a:r>
                      <a:r>
                        <a:rPr lang="ja-JP" altLang="en-US" sz="1100" u="none" strike="noStrike">
                          <a:effectLst/>
                        </a:rPr>
                        <a:t>の場合は、赤い警告マークが表示されます。</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739980568"/>
                  </a:ext>
                </a:extLst>
              </a:tr>
              <a:tr h="178716">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t"/>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0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52201416"/>
                  </a:ext>
                </a:extLst>
              </a:tr>
            </a:tbl>
          </a:graphicData>
        </a:graphic>
      </p:graphicFrame>
      <p:sp>
        <p:nvSpPr>
          <p:cNvPr id="33" name="Oval 27">
            <a:extLst>
              <a:ext uri="{FF2B5EF4-FFF2-40B4-BE49-F238E27FC236}">
                <a16:creationId xmlns:a16="http://schemas.microsoft.com/office/drawing/2014/main" xmlns="" id="{00000000-0008-0000-0100-00000C010000}"/>
              </a:ext>
            </a:extLst>
          </p:cNvPr>
          <p:cNvSpPr>
            <a:spLocks noChangeArrowheads="1"/>
          </p:cNvSpPr>
          <p:nvPr/>
        </p:nvSpPr>
        <p:spPr bwMode="auto">
          <a:xfrm>
            <a:off x="3805238" y="26876375"/>
            <a:ext cx="325437" cy="312738"/>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1</a:t>
            </a:r>
          </a:p>
        </p:txBody>
      </p:sp>
      <p:sp>
        <p:nvSpPr>
          <p:cNvPr id="34" name="Oval 27">
            <a:extLst>
              <a:ext uri="{FF2B5EF4-FFF2-40B4-BE49-F238E27FC236}">
                <a16:creationId xmlns:a16="http://schemas.microsoft.com/office/drawing/2014/main" xmlns="" id="{00000000-0008-0000-0100-000011010000}"/>
              </a:ext>
            </a:extLst>
          </p:cNvPr>
          <p:cNvSpPr>
            <a:spLocks noChangeArrowheads="1"/>
          </p:cNvSpPr>
          <p:nvPr/>
        </p:nvSpPr>
        <p:spPr bwMode="auto">
          <a:xfrm>
            <a:off x="3794125" y="29002038"/>
            <a:ext cx="323850" cy="312737"/>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2</a:t>
            </a:r>
          </a:p>
        </p:txBody>
      </p:sp>
      <p:sp>
        <p:nvSpPr>
          <p:cNvPr id="35" name="Oval 27">
            <a:extLst>
              <a:ext uri="{FF2B5EF4-FFF2-40B4-BE49-F238E27FC236}">
                <a16:creationId xmlns:a16="http://schemas.microsoft.com/office/drawing/2014/main" xmlns="" id="{00000000-0008-0000-0100-000015010000}"/>
              </a:ext>
            </a:extLst>
          </p:cNvPr>
          <p:cNvSpPr>
            <a:spLocks noChangeArrowheads="1"/>
          </p:cNvSpPr>
          <p:nvPr/>
        </p:nvSpPr>
        <p:spPr bwMode="auto">
          <a:xfrm>
            <a:off x="3794125" y="29435425"/>
            <a:ext cx="327025" cy="307975"/>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3</a:t>
            </a:r>
          </a:p>
        </p:txBody>
      </p:sp>
      <p:sp>
        <p:nvSpPr>
          <p:cNvPr id="36" name="Oval 27">
            <a:extLst>
              <a:ext uri="{FF2B5EF4-FFF2-40B4-BE49-F238E27FC236}">
                <a16:creationId xmlns:a16="http://schemas.microsoft.com/office/drawing/2014/main" xmlns="" id="{00000000-0008-0000-0100-00000E020000}"/>
              </a:ext>
            </a:extLst>
          </p:cNvPr>
          <p:cNvSpPr>
            <a:spLocks noChangeArrowheads="1"/>
          </p:cNvSpPr>
          <p:nvPr/>
        </p:nvSpPr>
        <p:spPr bwMode="auto">
          <a:xfrm>
            <a:off x="3779838" y="30125988"/>
            <a:ext cx="327025" cy="307975"/>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4</a:t>
            </a:r>
          </a:p>
        </p:txBody>
      </p:sp>
      <p:graphicFrame>
        <p:nvGraphicFramePr>
          <p:cNvPr id="37" name="表 36">
            <a:extLst>
              <a:ext uri="{FF2B5EF4-FFF2-40B4-BE49-F238E27FC236}">
                <a16:creationId xmlns:a16="http://schemas.microsoft.com/office/drawing/2014/main" xmlns="" id="{E40416FC-FDFC-4BE8-9294-62D0C85212F0}"/>
              </a:ext>
            </a:extLst>
          </p:cNvPr>
          <p:cNvGraphicFramePr>
            <a:graphicFrameLocks noGrp="1"/>
          </p:cNvGraphicFramePr>
          <p:nvPr/>
        </p:nvGraphicFramePr>
        <p:xfrm>
          <a:off x="2965450" y="-21953538"/>
          <a:ext cx="6261100" cy="2486025"/>
        </p:xfrm>
        <a:graphic>
          <a:graphicData uri="http://schemas.openxmlformats.org/drawingml/2006/table">
            <a:tbl>
              <a:tblPr>
                <a:tableStyleId>{5C22544A-7EE6-4342-B048-85BDC9FD1C3A}</a:tableStyleId>
              </a:tblPr>
              <a:tblGrid>
                <a:gridCol w="215900">
                  <a:extLst>
                    <a:ext uri="{9D8B030D-6E8A-4147-A177-3AD203B41FA5}">
                      <a16:colId xmlns:a16="http://schemas.microsoft.com/office/drawing/2014/main" xmlns="" val="1697677376"/>
                    </a:ext>
                  </a:extLst>
                </a:gridCol>
                <a:gridCol w="215900">
                  <a:extLst>
                    <a:ext uri="{9D8B030D-6E8A-4147-A177-3AD203B41FA5}">
                      <a16:colId xmlns:a16="http://schemas.microsoft.com/office/drawing/2014/main" xmlns="" val="447908395"/>
                    </a:ext>
                  </a:extLst>
                </a:gridCol>
                <a:gridCol w="215900">
                  <a:extLst>
                    <a:ext uri="{9D8B030D-6E8A-4147-A177-3AD203B41FA5}">
                      <a16:colId xmlns:a16="http://schemas.microsoft.com/office/drawing/2014/main" xmlns="" val="587742572"/>
                    </a:ext>
                  </a:extLst>
                </a:gridCol>
                <a:gridCol w="215900">
                  <a:extLst>
                    <a:ext uri="{9D8B030D-6E8A-4147-A177-3AD203B41FA5}">
                      <a16:colId xmlns:a16="http://schemas.microsoft.com/office/drawing/2014/main" xmlns="" val="1027796396"/>
                    </a:ext>
                  </a:extLst>
                </a:gridCol>
                <a:gridCol w="215900">
                  <a:extLst>
                    <a:ext uri="{9D8B030D-6E8A-4147-A177-3AD203B41FA5}">
                      <a16:colId xmlns:a16="http://schemas.microsoft.com/office/drawing/2014/main" xmlns="" val="751309431"/>
                    </a:ext>
                  </a:extLst>
                </a:gridCol>
                <a:gridCol w="215900">
                  <a:extLst>
                    <a:ext uri="{9D8B030D-6E8A-4147-A177-3AD203B41FA5}">
                      <a16:colId xmlns:a16="http://schemas.microsoft.com/office/drawing/2014/main" xmlns="" val="1287641230"/>
                    </a:ext>
                  </a:extLst>
                </a:gridCol>
                <a:gridCol w="215900">
                  <a:extLst>
                    <a:ext uri="{9D8B030D-6E8A-4147-A177-3AD203B41FA5}">
                      <a16:colId xmlns:a16="http://schemas.microsoft.com/office/drawing/2014/main" xmlns="" val="100480954"/>
                    </a:ext>
                  </a:extLst>
                </a:gridCol>
                <a:gridCol w="215900">
                  <a:extLst>
                    <a:ext uri="{9D8B030D-6E8A-4147-A177-3AD203B41FA5}">
                      <a16:colId xmlns:a16="http://schemas.microsoft.com/office/drawing/2014/main" xmlns="" val="2306176081"/>
                    </a:ext>
                  </a:extLst>
                </a:gridCol>
                <a:gridCol w="215900">
                  <a:extLst>
                    <a:ext uri="{9D8B030D-6E8A-4147-A177-3AD203B41FA5}">
                      <a16:colId xmlns:a16="http://schemas.microsoft.com/office/drawing/2014/main" xmlns="" val="3104078234"/>
                    </a:ext>
                  </a:extLst>
                </a:gridCol>
                <a:gridCol w="215900">
                  <a:extLst>
                    <a:ext uri="{9D8B030D-6E8A-4147-A177-3AD203B41FA5}">
                      <a16:colId xmlns:a16="http://schemas.microsoft.com/office/drawing/2014/main" xmlns="" val="1781303963"/>
                    </a:ext>
                  </a:extLst>
                </a:gridCol>
                <a:gridCol w="215900">
                  <a:extLst>
                    <a:ext uri="{9D8B030D-6E8A-4147-A177-3AD203B41FA5}">
                      <a16:colId xmlns:a16="http://schemas.microsoft.com/office/drawing/2014/main" xmlns="" val="4010339391"/>
                    </a:ext>
                  </a:extLst>
                </a:gridCol>
                <a:gridCol w="215900">
                  <a:extLst>
                    <a:ext uri="{9D8B030D-6E8A-4147-A177-3AD203B41FA5}">
                      <a16:colId xmlns:a16="http://schemas.microsoft.com/office/drawing/2014/main" xmlns="" val="741842724"/>
                    </a:ext>
                  </a:extLst>
                </a:gridCol>
                <a:gridCol w="215900">
                  <a:extLst>
                    <a:ext uri="{9D8B030D-6E8A-4147-A177-3AD203B41FA5}">
                      <a16:colId xmlns:a16="http://schemas.microsoft.com/office/drawing/2014/main" xmlns="" val="2489585183"/>
                    </a:ext>
                  </a:extLst>
                </a:gridCol>
                <a:gridCol w="215900">
                  <a:extLst>
                    <a:ext uri="{9D8B030D-6E8A-4147-A177-3AD203B41FA5}">
                      <a16:colId xmlns:a16="http://schemas.microsoft.com/office/drawing/2014/main" xmlns="" val="4185629085"/>
                    </a:ext>
                  </a:extLst>
                </a:gridCol>
                <a:gridCol w="215900">
                  <a:extLst>
                    <a:ext uri="{9D8B030D-6E8A-4147-A177-3AD203B41FA5}">
                      <a16:colId xmlns:a16="http://schemas.microsoft.com/office/drawing/2014/main" xmlns="" val="1729788169"/>
                    </a:ext>
                  </a:extLst>
                </a:gridCol>
                <a:gridCol w="215900">
                  <a:extLst>
                    <a:ext uri="{9D8B030D-6E8A-4147-A177-3AD203B41FA5}">
                      <a16:colId xmlns:a16="http://schemas.microsoft.com/office/drawing/2014/main" xmlns="" val="2886721609"/>
                    </a:ext>
                  </a:extLst>
                </a:gridCol>
                <a:gridCol w="215900">
                  <a:extLst>
                    <a:ext uri="{9D8B030D-6E8A-4147-A177-3AD203B41FA5}">
                      <a16:colId xmlns:a16="http://schemas.microsoft.com/office/drawing/2014/main" xmlns="" val="714366125"/>
                    </a:ext>
                  </a:extLst>
                </a:gridCol>
                <a:gridCol w="215900">
                  <a:extLst>
                    <a:ext uri="{9D8B030D-6E8A-4147-A177-3AD203B41FA5}">
                      <a16:colId xmlns:a16="http://schemas.microsoft.com/office/drawing/2014/main" xmlns="" val="772920527"/>
                    </a:ext>
                  </a:extLst>
                </a:gridCol>
                <a:gridCol w="215900">
                  <a:extLst>
                    <a:ext uri="{9D8B030D-6E8A-4147-A177-3AD203B41FA5}">
                      <a16:colId xmlns:a16="http://schemas.microsoft.com/office/drawing/2014/main" xmlns="" val="3060164647"/>
                    </a:ext>
                  </a:extLst>
                </a:gridCol>
                <a:gridCol w="215900">
                  <a:extLst>
                    <a:ext uri="{9D8B030D-6E8A-4147-A177-3AD203B41FA5}">
                      <a16:colId xmlns:a16="http://schemas.microsoft.com/office/drawing/2014/main" xmlns="" val="1889832703"/>
                    </a:ext>
                  </a:extLst>
                </a:gridCol>
                <a:gridCol w="215900">
                  <a:extLst>
                    <a:ext uri="{9D8B030D-6E8A-4147-A177-3AD203B41FA5}">
                      <a16:colId xmlns:a16="http://schemas.microsoft.com/office/drawing/2014/main" xmlns="" val="807670092"/>
                    </a:ext>
                  </a:extLst>
                </a:gridCol>
                <a:gridCol w="215900">
                  <a:extLst>
                    <a:ext uri="{9D8B030D-6E8A-4147-A177-3AD203B41FA5}">
                      <a16:colId xmlns:a16="http://schemas.microsoft.com/office/drawing/2014/main" xmlns="" val="2043470430"/>
                    </a:ext>
                  </a:extLst>
                </a:gridCol>
                <a:gridCol w="215900">
                  <a:extLst>
                    <a:ext uri="{9D8B030D-6E8A-4147-A177-3AD203B41FA5}">
                      <a16:colId xmlns:a16="http://schemas.microsoft.com/office/drawing/2014/main" xmlns="" val="1446558457"/>
                    </a:ext>
                  </a:extLst>
                </a:gridCol>
                <a:gridCol w="215900">
                  <a:extLst>
                    <a:ext uri="{9D8B030D-6E8A-4147-A177-3AD203B41FA5}">
                      <a16:colId xmlns:a16="http://schemas.microsoft.com/office/drawing/2014/main" xmlns="" val="2142461368"/>
                    </a:ext>
                  </a:extLst>
                </a:gridCol>
                <a:gridCol w="215900">
                  <a:extLst>
                    <a:ext uri="{9D8B030D-6E8A-4147-A177-3AD203B41FA5}">
                      <a16:colId xmlns:a16="http://schemas.microsoft.com/office/drawing/2014/main" xmlns="" val="1944717513"/>
                    </a:ext>
                  </a:extLst>
                </a:gridCol>
                <a:gridCol w="215900">
                  <a:extLst>
                    <a:ext uri="{9D8B030D-6E8A-4147-A177-3AD203B41FA5}">
                      <a16:colId xmlns:a16="http://schemas.microsoft.com/office/drawing/2014/main" xmlns="" val="1855071326"/>
                    </a:ext>
                  </a:extLst>
                </a:gridCol>
                <a:gridCol w="215900">
                  <a:extLst>
                    <a:ext uri="{9D8B030D-6E8A-4147-A177-3AD203B41FA5}">
                      <a16:colId xmlns:a16="http://schemas.microsoft.com/office/drawing/2014/main" xmlns="" val="2346921359"/>
                    </a:ext>
                  </a:extLst>
                </a:gridCol>
                <a:gridCol w="215900">
                  <a:extLst>
                    <a:ext uri="{9D8B030D-6E8A-4147-A177-3AD203B41FA5}">
                      <a16:colId xmlns:a16="http://schemas.microsoft.com/office/drawing/2014/main" xmlns="" val="3550555501"/>
                    </a:ext>
                  </a:extLst>
                </a:gridCol>
                <a:gridCol w="215900">
                  <a:extLst>
                    <a:ext uri="{9D8B030D-6E8A-4147-A177-3AD203B41FA5}">
                      <a16:colId xmlns:a16="http://schemas.microsoft.com/office/drawing/2014/main" xmlns="" val="636183971"/>
                    </a:ext>
                  </a:extLst>
                </a:gridCol>
              </a:tblGrid>
              <a:tr h="219075">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2956468627"/>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6">
                  <a:txBody>
                    <a:bodyPr/>
                    <a:lstStyle/>
                    <a:p>
                      <a:pPr algn="ctr" fontAlgn="b"/>
                      <a:r>
                        <a:rPr lang="ja-JP" altLang="en-US" sz="1200" u="none" strike="noStrike">
                          <a:effectLst/>
                        </a:rPr>
                        <a:t>偏差値</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b"/>
                      <a:r>
                        <a:rPr lang="en-US" sz="1200" u="none" strike="noStrike">
                          <a:effectLst/>
                        </a:rPr>
                        <a:t>Level</a:t>
                      </a:r>
                      <a:endParaRPr 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zh-TW" altLang="en-US" sz="1200" u="none" strike="noStrike">
                          <a:effectLst/>
                        </a:rPr>
                        <a:t>出現率（％）</a:t>
                      </a:r>
                      <a:endParaRPr lang="zh-TW"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6">
                  <a:txBody>
                    <a:bodyPr/>
                    <a:lstStyle/>
                    <a:p>
                      <a:pPr algn="ctr" fontAlgn="b"/>
                      <a:r>
                        <a:rPr lang="ja-JP" altLang="en-US" sz="1200" u="none" strike="noStrike">
                          <a:effectLst/>
                        </a:rPr>
                        <a:t>偏差値</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b"/>
                      <a:r>
                        <a:rPr lang="en-US" sz="1200" u="none" strike="noStrike">
                          <a:effectLst/>
                        </a:rPr>
                        <a:t>Level</a:t>
                      </a:r>
                      <a:endParaRPr 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zh-TW" altLang="en-US" sz="1200" u="none" strike="noStrike">
                          <a:effectLst/>
                        </a:rPr>
                        <a:t>出現率（％）</a:t>
                      </a:r>
                      <a:endParaRPr lang="zh-TW"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766265568"/>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l" fontAlgn="b"/>
                      <a:r>
                        <a:rPr lang="en-US" altLang="ja-JP" sz="1200" u="none" strike="noStrike">
                          <a:effectLst/>
                        </a:rPr>
                        <a:t>31</a:t>
                      </a:r>
                      <a:r>
                        <a:rPr lang="ja-JP" altLang="en-US" sz="1200" u="none" strike="noStrike">
                          <a:effectLst/>
                        </a:rPr>
                        <a:t>未満</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u="none" strike="noStrike">
                          <a:effectLst/>
                        </a:rPr>
                        <a:t>　</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r>
                        <a:rPr lang="ja-JP" altLang="en-US" sz="1200" u="none" strike="noStrike">
                          <a:effectLst/>
                        </a:rPr>
                        <a:t>　</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r>
                        <a:rPr lang="ja-JP" altLang="en-US" sz="1200" u="none" strike="noStrike">
                          <a:effectLst/>
                        </a:rPr>
                        <a:t>　</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1</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3%</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200" u="none" strike="noStrike">
                          <a:effectLst/>
                        </a:rPr>
                        <a:t>50</a:t>
                      </a:r>
                      <a:r>
                        <a:rPr lang="ja-JP" altLang="en-US" sz="1200" u="none" strike="noStrike">
                          <a:effectLst/>
                        </a:rPr>
                        <a:t>以上　</a:t>
                      </a:r>
                      <a:r>
                        <a:rPr lang="en-US" altLang="ja-JP" sz="1200" u="none" strike="noStrike">
                          <a:effectLst/>
                        </a:rPr>
                        <a:t>55</a:t>
                      </a:r>
                      <a:r>
                        <a:rPr lang="ja-JP" altLang="en-US" sz="1200" u="none" strike="noStrike">
                          <a:effectLst/>
                        </a:rPr>
                        <a:t>未満</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u="none" strike="noStrike">
                          <a:effectLst/>
                        </a:rPr>
                        <a:t>　</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6</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20%</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037782829"/>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200" u="none" strike="noStrike">
                          <a:effectLst/>
                        </a:rPr>
                        <a:t>31</a:t>
                      </a:r>
                      <a:r>
                        <a:rPr lang="ja-JP" altLang="en-US" sz="1200" u="none" strike="noStrike">
                          <a:effectLst/>
                        </a:rPr>
                        <a:t>以上　</a:t>
                      </a:r>
                      <a:r>
                        <a:rPr lang="en-US" altLang="ja-JP" sz="1200" u="none" strike="noStrike">
                          <a:effectLst/>
                        </a:rPr>
                        <a:t>33</a:t>
                      </a:r>
                      <a:r>
                        <a:rPr lang="ja-JP" altLang="en-US" sz="1200" u="none" strike="noStrike">
                          <a:effectLst/>
                        </a:rPr>
                        <a:t>未満</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u="none" strike="noStrike">
                          <a:effectLst/>
                        </a:rPr>
                        <a:t>　</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2</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5%</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200" u="none" strike="noStrike">
                          <a:effectLst/>
                        </a:rPr>
                        <a:t>55</a:t>
                      </a:r>
                      <a:r>
                        <a:rPr lang="ja-JP" altLang="en-US" sz="1200" u="none" strike="noStrike">
                          <a:effectLst/>
                        </a:rPr>
                        <a:t>以上　</a:t>
                      </a:r>
                      <a:r>
                        <a:rPr lang="en-US" altLang="ja-JP" sz="1200" u="none" strike="noStrike">
                          <a:effectLst/>
                        </a:rPr>
                        <a:t>60</a:t>
                      </a:r>
                      <a:r>
                        <a:rPr lang="ja-JP" altLang="en-US" sz="1200" u="none" strike="noStrike">
                          <a:effectLst/>
                        </a:rPr>
                        <a:t>未満</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u="none" strike="noStrike">
                          <a:effectLst/>
                        </a:rPr>
                        <a:t>　</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7</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15%</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398275289"/>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200" u="none" strike="noStrike">
                          <a:effectLst/>
                        </a:rPr>
                        <a:t>33</a:t>
                      </a:r>
                      <a:r>
                        <a:rPr lang="ja-JP" altLang="en-US" sz="1200" u="none" strike="noStrike">
                          <a:effectLst/>
                        </a:rPr>
                        <a:t>以上　</a:t>
                      </a:r>
                      <a:r>
                        <a:rPr lang="en-US" altLang="ja-JP" sz="1200" u="none" strike="noStrike">
                          <a:effectLst/>
                        </a:rPr>
                        <a:t>40</a:t>
                      </a:r>
                      <a:r>
                        <a:rPr lang="ja-JP" altLang="en-US" sz="1200" u="none" strike="noStrike">
                          <a:effectLst/>
                        </a:rPr>
                        <a:t>未満</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u="none" strike="noStrike">
                          <a:effectLst/>
                        </a:rPr>
                        <a:t>　</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3</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7%</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200" u="none" strike="noStrike">
                          <a:effectLst/>
                        </a:rPr>
                        <a:t>60</a:t>
                      </a:r>
                      <a:r>
                        <a:rPr lang="ja-JP" altLang="en-US" sz="1200" u="none" strike="noStrike">
                          <a:effectLst/>
                        </a:rPr>
                        <a:t>以上　</a:t>
                      </a:r>
                      <a:r>
                        <a:rPr lang="en-US" altLang="ja-JP" sz="1200" u="none" strike="noStrike">
                          <a:effectLst/>
                        </a:rPr>
                        <a:t>67</a:t>
                      </a:r>
                      <a:r>
                        <a:rPr lang="ja-JP" altLang="en-US" sz="1200" u="none" strike="noStrike">
                          <a:effectLst/>
                        </a:rPr>
                        <a:t>未満</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8</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7%</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464373673"/>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200" u="none" strike="noStrike">
                          <a:effectLst/>
                        </a:rPr>
                        <a:t>40</a:t>
                      </a:r>
                      <a:r>
                        <a:rPr lang="ja-JP" altLang="en-US" sz="1200" u="none" strike="noStrike">
                          <a:effectLst/>
                        </a:rPr>
                        <a:t>以上　</a:t>
                      </a:r>
                      <a:r>
                        <a:rPr lang="en-US" altLang="ja-JP" sz="1200" u="none" strike="noStrike">
                          <a:effectLst/>
                        </a:rPr>
                        <a:t>45</a:t>
                      </a:r>
                      <a:r>
                        <a:rPr lang="ja-JP" altLang="en-US" sz="1200" u="none" strike="noStrike">
                          <a:effectLst/>
                        </a:rPr>
                        <a:t>未満</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u="none" strike="noStrike">
                          <a:effectLst/>
                        </a:rPr>
                        <a:t>　</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4</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15%</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200" u="none" strike="noStrike">
                          <a:effectLst/>
                        </a:rPr>
                        <a:t>67</a:t>
                      </a:r>
                      <a:r>
                        <a:rPr lang="ja-JP" altLang="en-US" sz="1200" u="none" strike="noStrike">
                          <a:effectLst/>
                        </a:rPr>
                        <a:t>以上　</a:t>
                      </a:r>
                      <a:r>
                        <a:rPr lang="en-US" altLang="ja-JP" sz="1200" u="none" strike="noStrike">
                          <a:effectLst/>
                        </a:rPr>
                        <a:t>69</a:t>
                      </a:r>
                      <a:r>
                        <a:rPr lang="ja-JP" altLang="en-US" sz="1200" u="none" strike="noStrike">
                          <a:effectLst/>
                        </a:rPr>
                        <a:t>未満</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9</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5%</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2135077052"/>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5">
                  <a:txBody>
                    <a:bodyPr/>
                    <a:lstStyle/>
                    <a:p>
                      <a:pPr algn="l" fontAlgn="b"/>
                      <a:r>
                        <a:rPr lang="en-US" altLang="ja-JP" sz="1200" u="none" strike="noStrike">
                          <a:effectLst/>
                        </a:rPr>
                        <a:t>45</a:t>
                      </a:r>
                      <a:r>
                        <a:rPr lang="ja-JP" altLang="en-US" sz="1200" u="none" strike="noStrike">
                          <a:effectLst/>
                        </a:rPr>
                        <a:t>以上　</a:t>
                      </a:r>
                      <a:r>
                        <a:rPr lang="en-US" altLang="ja-JP" sz="1200" u="none" strike="noStrike">
                          <a:effectLst/>
                        </a:rPr>
                        <a:t>50</a:t>
                      </a:r>
                      <a:r>
                        <a:rPr lang="ja-JP" altLang="en-US" sz="1200" u="none" strike="noStrike">
                          <a:effectLst/>
                        </a:rPr>
                        <a:t>未満</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u="none" strike="noStrike">
                          <a:effectLst/>
                        </a:rPr>
                        <a:t>　</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5</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20%</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l" fontAlgn="b"/>
                      <a:r>
                        <a:rPr lang="en-US" altLang="ja-JP" sz="1200" u="none" strike="noStrike">
                          <a:effectLst/>
                        </a:rPr>
                        <a:t>69</a:t>
                      </a:r>
                      <a:r>
                        <a:rPr lang="ja-JP" altLang="en-US" sz="1200" u="none" strike="noStrike">
                          <a:effectLst/>
                        </a:rPr>
                        <a:t>以上</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r>
                        <a:rPr lang="ja-JP" altLang="en-US" sz="1400" u="none" strike="noStrike">
                          <a:effectLst/>
                        </a:rPr>
                        <a:t>　</a:t>
                      </a:r>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gridSpan="3">
                  <a:txBody>
                    <a:bodyPr/>
                    <a:lstStyle/>
                    <a:p>
                      <a:pPr algn="r" fontAlgn="b"/>
                      <a:r>
                        <a:rPr lang="en-US" altLang="ja-JP" sz="1200" u="none" strike="noStrike">
                          <a:effectLst/>
                        </a:rPr>
                        <a:t>10</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en-US" altLang="ja-JP" sz="1200" u="none" strike="noStrike">
                          <a:effectLst/>
                        </a:rPr>
                        <a:t>3%</a:t>
                      </a:r>
                      <a:endParaRPr lang="en-US" altLang="ja-JP"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893563560"/>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4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2836803555"/>
                  </a:ext>
                </a:extLst>
              </a:tr>
            </a:tbl>
          </a:graphicData>
        </a:graphic>
      </p:graphicFrame>
      <p:sp>
        <p:nvSpPr>
          <p:cNvPr id="38" name="Oval 27">
            <a:extLst>
              <a:ext uri="{FF2B5EF4-FFF2-40B4-BE49-F238E27FC236}">
                <a16:creationId xmlns:a16="http://schemas.microsoft.com/office/drawing/2014/main" xmlns="" id="{00000000-0008-0000-0100-00000C010000}"/>
              </a:ext>
            </a:extLst>
          </p:cNvPr>
          <p:cNvSpPr>
            <a:spLocks noChangeArrowheads="1"/>
          </p:cNvSpPr>
          <p:nvPr/>
        </p:nvSpPr>
        <p:spPr bwMode="auto">
          <a:xfrm>
            <a:off x="3844925" y="28498800"/>
            <a:ext cx="325438" cy="312738"/>
          </a:xfrm>
          <a:prstGeom prst="ellipse">
            <a:avLst/>
          </a:prstGeom>
          <a:solidFill>
            <a:schemeClr val="accent6">
              <a:lumMod val="75000"/>
            </a:schemeClr>
          </a:solidFill>
          <a:ln>
            <a:noFill/>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100" b="1" i="0" u="none" strike="noStrike" baseline="0">
                <a:solidFill>
                  <a:srgbClr val="FFFFFF"/>
                </a:solidFill>
                <a:latin typeface="ＭＳ Ｐゴシック"/>
                <a:ea typeface="ＭＳ Ｐゴシック"/>
              </a:rPr>
              <a:t>1</a:t>
            </a:r>
          </a:p>
        </p:txBody>
      </p:sp>
      <p:graphicFrame>
        <p:nvGraphicFramePr>
          <p:cNvPr id="40" name="表 39">
            <a:extLst>
              <a:ext uri="{FF2B5EF4-FFF2-40B4-BE49-F238E27FC236}">
                <a16:creationId xmlns:a16="http://schemas.microsoft.com/office/drawing/2014/main" xmlns="" id="{8E10A008-68CD-4812-8DCC-90D9703976CE}"/>
              </a:ext>
            </a:extLst>
          </p:cNvPr>
          <p:cNvGraphicFramePr>
            <a:graphicFrameLocks noGrp="1"/>
          </p:cNvGraphicFramePr>
          <p:nvPr>
            <p:extLst>
              <p:ext uri="{D42A27DB-BD31-4B8C-83A1-F6EECF244321}">
                <p14:modId xmlns:p14="http://schemas.microsoft.com/office/powerpoint/2010/main" val="2331367510"/>
              </p:ext>
            </p:extLst>
          </p:nvPr>
        </p:nvGraphicFramePr>
        <p:xfrm>
          <a:off x="1290937" y="2772688"/>
          <a:ext cx="4117395" cy="1501140"/>
        </p:xfrm>
        <a:graphic>
          <a:graphicData uri="http://schemas.openxmlformats.org/drawingml/2006/table">
            <a:tbl>
              <a:tblPr>
                <a:tableStyleId>{5C22544A-7EE6-4342-B048-85BDC9FD1C3A}</a:tableStyleId>
              </a:tblPr>
              <a:tblGrid>
                <a:gridCol w="1900336">
                  <a:extLst>
                    <a:ext uri="{9D8B030D-6E8A-4147-A177-3AD203B41FA5}">
                      <a16:colId xmlns:a16="http://schemas.microsoft.com/office/drawing/2014/main" xmlns="" val="2642212532"/>
                    </a:ext>
                  </a:extLst>
                </a:gridCol>
                <a:gridCol w="944852">
                  <a:extLst>
                    <a:ext uri="{9D8B030D-6E8A-4147-A177-3AD203B41FA5}">
                      <a16:colId xmlns:a16="http://schemas.microsoft.com/office/drawing/2014/main" xmlns="" val="3623698444"/>
                    </a:ext>
                  </a:extLst>
                </a:gridCol>
                <a:gridCol w="1272207">
                  <a:extLst>
                    <a:ext uri="{9D8B030D-6E8A-4147-A177-3AD203B41FA5}">
                      <a16:colId xmlns:a16="http://schemas.microsoft.com/office/drawing/2014/main" xmlns="" val="3143809764"/>
                    </a:ext>
                  </a:extLst>
                </a:gridCol>
              </a:tblGrid>
              <a:tr h="219075">
                <a:tc>
                  <a:txBody>
                    <a:bodyPr/>
                    <a:lstStyle/>
                    <a:p>
                      <a:pPr algn="ctr" fontAlgn="b"/>
                      <a:r>
                        <a:rPr lang="ja-JP" altLang="en-US" sz="1600" b="1" u="none" strike="noStrike" dirty="0">
                          <a:effectLst/>
                        </a:rPr>
                        <a:t>偏差値</a:t>
                      </a:r>
                      <a:endParaRPr lang="ja-JP" altLang="en-US"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sz="1600" b="1" u="none" strike="noStrike">
                          <a:effectLst/>
                        </a:rPr>
                        <a:t>Level</a:t>
                      </a:r>
                      <a:endParaRPr lang="en-US"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ja-JP" altLang="en-US" sz="1600" b="1" u="none" strike="noStrike" dirty="0">
                          <a:effectLst/>
                          <a:latin typeface="+mn-lt"/>
                        </a:rPr>
                        <a:t>出現率</a:t>
                      </a:r>
                      <a:r>
                        <a:rPr lang="zh-TW" altLang="en-US" sz="1600" b="1" u="none" strike="noStrike" dirty="0">
                          <a:effectLst/>
                          <a:latin typeface="+mn-lt"/>
                        </a:rPr>
                        <a:t>（％）</a:t>
                      </a:r>
                      <a:endParaRPr lang="zh-TW" altLang="en-US" sz="1600" b="1" i="0" u="none" strike="noStrike" dirty="0">
                        <a:effectLst/>
                        <a:latin typeface="+mn-lt"/>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315259984"/>
                  </a:ext>
                </a:extLst>
              </a:tr>
              <a:tr h="219075">
                <a:tc>
                  <a:txBody>
                    <a:bodyPr/>
                    <a:lstStyle/>
                    <a:p>
                      <a:pPr algn="ctr" fontAlgn="b"/>
                      <a:r>
                        <a:rPr lang="en-US" altLang="ja-JP" sz="1600" b="1" u="none" strike="noStrike" dirty="0">
                          <a:effectLst/>
                        </a:rPr>
                        <a:t>31</a:t>
                      </a:r>
                      <a:r>
                        <a:rPr lang="ja-JP" altLang="en-US" sz="1600" b="1" u="none" strike="noStrike" dirty="0">
                          <a:effectLst/>
                        </a:rPr>
                        <a:t>未満</a:t>
                      </a:r>
                      <a:endParaRPr lang="ja-JP" altLang="en-US"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600" b="1" u="none" strike="noStrike" dirty="0">
                          <a:effectLst/>
                        </a:rPr>
                        <a:t>1</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600" b="1" u="none" strike="noStrike" dirty="0">
                          <a:effectLst/>
                        </a:rPr>
                        <a:t>3%</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3555940009"/>
                  </a:ext>
                </a:extLst>
              </a:tr>
              <a:tr h="219075">
                <a:tc>
                  <a:txBody>
                    <a:bodyPr/>
                    <a:lstStyle/>
                    <a:p>
                      <a:pPr algn="ctr" fontAlgn="b"/>
                      <a:r>
                        <a:rPr lang="en-US" altLang="ja-JP" sz="1600" b="1" u="none" strike="noStrike">
                          <a:effectLst/>
                        </a:rPr>
                        <a:t>31</a:t>
                      </a:r>
                      <a:r>
                        <a:rPr lang="ja-JP" altLang="en-US" sz="1600" b="1" u="none" strike="noStrike">
                          <a:effectLst/>
                        </a:rPr>
                        <a:t>以上　</a:t>
                      </a:r>
                      <a:r>
                        <a:rPr lang="en-US" altLang="ja-JP" sz="1600" b="1" u="none" strike="noStrike">
                          <a:effectLst/>
                        </a:rPr>
                        <a:t>33</a:t>
                      </a:r>
                      <a:r>
                        <a:rPr lang="ja-JP" altLang="en-US" sz="1600" b="1" u="none" strike="noStrike">
                          <a:effectLst/>
                        </a:rPr>
                        <a:t>未満</a:t>
                      </a:r>
                      <a:endParaRPr lang="ja-JP" altLang="en-US"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600" b="1" u="none" strike="noStrike">
                          <a:effectLst/>
                        </a:rPr>
                        <a:t>2</a:t>
                      </a:r>
                      <a:endParaRPr lang="en-US" altLang="ja-JP"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600" b="1" u="none" strike="noStrike" dirty="0">
                          <a:effectLst/>
                        </a:rPr>
                        <a:t>5%</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2917506929"/>
                  </a:ext>
                </a:extLst>
              </a:tr>
              <a:tr h="219075">
                <a:tc>
                  <a:txBody>
                    <a:bodyPr/>
                    <a:lstStyle/>
                    <a:p>
                      <a:pPr algn="ctr" fontAlgn="b"/>
                      <a:r>
                        <a:rPr lang="en-US" altLang="ja-JP" sz="1600" b="1" u="none" strike="noStrike">
                          <a:effectLst/>
                        </a:rPr>
                        <a:t>33</a:t>
                      </a:r>
                      <a:r>
                        <a:rPr lang="ja-JP" altLang="en-US" sz="1600" b="1" u="none" strike="noStrike">
                          <a:effectLst/>
                        </a:rPr>
                        <a:t>以上　</a:t>
                      </a:r>
                      <a:r>
                        <a:rPr lang="en-US" altLang="ja-JP" sz="1600" b="1" u="none" strike="noStrike">
                          <a:effectLst/>
                        </a:rPr>
                        <a:t>40</a:t>
                      </a:r>
                      <a:r>
                        <a:rPr lang="ja-JP" altLang="en-US" sz="1600" b="1" u="none" strike="noStrike">
                          <a:effectLst/>
                        </a:rPr>
                        <a:t>未満</a:t>
                      </a:r>
                      <a:endParaRPr lang="ja-JP" altLang="en-US"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600" b="1" u="none" strike="noStrike">
                          <a:effectLst/>
                        </a:rPr>
                        <a:t>3</a:t>
                      </a:r>
                      <a:endParaRPr lang="en-US" altLang="ja-JP"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600" b="1" u="none" strike="noStrike" dirty="0">
                          <a:effectLst/>
                        </a:rPr>
                        <a:t>7%</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665603253"/>
                  </a:ext>
                </a:extLst>
              </a:tr>
              <a:tr h="219075">
                <a:tc>
                  <a:txBody>
                    <a:bodyPr/>
                    <a:lstStyle/>
                    <a:p>
                      <a:pPr algn="ctr" fontAlgn="b"/>
                      <a:r>
                        <a:rPr lang="en-US" altLang="ja-JP" sz="1600" b="1" u="none" strike="noStrike">
                          <a:effectLst/>
                        </a:rPr>
                        <a:t>40</a:t>
                      </a:r>
                      <a:r>
                        <a:rPr lang="ja-JP" altLang="en-US" sz="1600" b="1" u="none" strike="noStrike">
                          <a:effectLst/>
                        </a:rPr>
                        <a:t>以上　</a:t>
                      </a:r>
                      <a:r>
                        <a:rPr lang="en-US" altLang="ja-JP" sz="1600" b="1" u="none" strike="noStrike">
                          <a:effectLst/>
                        </a:rPr>
                        <a:t>45</a:t>
                      </a:r>
                      <a:r>
                        <a:rPr lang="ja-JP" altLang="en-US" sz="1600" b="1" u="none" strike="noStrike">
                          <a:effectLst/>
                        </a:rPr>
                        <a:t>未満</a:t>
                      </a:r>
                      <a:endParaRPr lang="ja-JP" altLang="en-US"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600" b="1" u="none" strike="noStrike">
                          <a:effectLst/>
                        </a:rPr>
                        <a:t>4</a:t>
                      </a:r>
                      <a:endParaRPr lang="en-US" altLang="ja-JP"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600" b="1" u="none" strike="noStrike" dirty="0">
                          <a:effectLst/>
                        </a:rPr>
                        <a:t>15%</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3654950354"/>
                  </a:ext>
                </a:extLst>
              </a:tr>
              <a:tr h="219075">
                <a:tc>
                  <a:txBody>
                    <a:bodyPr/>
                    <a:lstStyle/>
                    <a:p>
                      <a:pPr algn="ctr" fontAlgn="b"/>
                      <a:r>
                        <a:rPr lang="en-US" altLang="ja-JP" sz="1600" b="1" u="none" strike="noStrike">
                          <a:effectLst/>
                        </a:rPr>
                        <a:t>45</a:t>
                      </a:r>
                      <a:r>
                        <a:rPr lang="ja-JP" altLang="en-US" sz="1600" b="1" u="none" strike="noStrike">
                          <a:effectLst/>
                        </a:rPr>
                        <a:t>以上　</a:t>
                      </a:r>
                      <a:r>
                        <a:rPr lang="en-US" altLang="ja-JP" sz="1600" b="1" u="none" strike="noStrike">
                          <a:effectLst/>
                        </a:rPr>
                        <a:t>50</a:t>
                      </a:r>
                      <a:r>
                        <a:rPr lang="ja-JP" altLang="en-US" sz="1600" b="1" u="none" strike="noStrike">
                          <a:effectLst/>
                        </a:rPr>
                        <a:t>未満</a:t>
                      </a:r>
                      <a:endParaRPr lang="ja-JP" altLang="en-US"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r" fontAlgn="b"/>
                      <a:r>
                        <a:rPr lang="en-US" altLang="ja-JP" sz="1600" b="1" u="none" strike="noStrike" dirty="0">
                          <a:effectLst/>
                        </a:rPr>
                        <a:t>5</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tc>
                  <a:txBody>
                    <a:bodyPr/>
                    <a:lstStyle/>
                    <a:p>
                      <a:pPr algn="ctr" fontAlgn="b"/>
                      <a:r>
                        <a:rPr lang="en-US" altLang="ja-JP" sz="1600" b="1" u="none" strike="noStrike" dirty="0">
                          <a:effectLst/>
                        </a:rPr>
                        <a:t>20%</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solidFill>
                      <a:schemeClr val="accent2">
                        <a:lumMod val="20000"/>
                        <a:lumOff val="80000"/>
                      </a:schemeClr>
                    </a:solidFill>
                  </a:tcPr>
                </a:tc>
                <a:extLst>
                  <a:ext uri="{0D108BD9-81ED-4DB2-BD59-A6C34878D82A}">
                    <a16:rowId xmlns:a16="http://schemas.microsoft.com/office/drawing/2014/main" xmlns="" val="1970445437"/>
                  </a:ext>
                </a:extLst>
              </a:tr>
            </a:tbl>
          </a:graphicData>
        </a:graphic>
      </p:graphicFrame>
      <p:graphicFrame>
        <p:nvGraphicFramePr>
          <p:cNvPr id="10" name="表 9">
            <a:extLst>
              <a:ext uri="{FF2B5EF4-FFF2-40B4-BE49-F238E27FC236}">
                <a16:creationId xmlns:a16="http://schemas.microsoft.com/office/drawing/2014/main" xmlns="" id="{01591A99-02C1-44C7-B5BD-28E406F26A8A}"/>
              </a:ext>
            </a:extLst>
          </p:cNvPr>
          <p:cNvGraphicFramePr>
            <a:graphicFrameLocks noGrp="1"/>
          </p:cNvGraphicFramePr>
          <p:nvPr>
            <p:extLst>
              <p:ext uri="{D42A27DB-BD31-4B8C-83A1-F6EECF244321}">
                <p14:modId xmlns:p14="http://schemas.microsoft.com/office/powerpoint/2010/main" val="175194637"/>
              </p:ext>
            </p:extLst>
          </p:nvPr>
        </p:nvGraphicFramePr>
        <p:xfrm>
          <a:off x="5629367" y="2791534"/>
          <a:ext cx="4117395" cy="1501140"/>
        </p:xfrm>
        <a:graphic>
          <a:graphicData uri="http://schemas.openxmlformats.org/drawingml/2006/table">
            <a:tbl>
              <a:tblPr>
                <a:tableStyleId>{5C22544A-7EE6-4342-B048-85BDC9FD1C3A}</a:tableStyleId>
              </a:tblPr>
              <a:tblGrid>
                <a:gridCol w="1900336">
                  <a:extLst>
                    <a:ext uri="{9D8B030D-6E8A-4147-A177-3AD203B41FA5}">
                      <a16:colId xmlns:a16="http://schemas.microsoft.com/office/drawing/2014/main" xmlns="" val="3116206567"/>
                    </a:ext>
                  </a:extLst>
                </a:gridCol>
                <a:gridCol w="950168">
                  <a:extLst>
                    <a:ext uri="{9D8B030D-6E8A-4147-A177-3AD203B41FA5}">
                      <a16:colId xmlns:a16="http://schemas.microsoft.com/office/drawing/2014/main" xmlns="" val="890493515"/>
                    </a:ext>
                  </a:extLst>
                </a:gridCol>
                <a:gridCol w="1266891">
                  <a:extLst>
                    <a:ext uri="{9D8B030D-6E8A-4147-A177-3AD203B41FA5}">
                      <a16:colId xmlns:a16="http://schemas.microsoft.com/office/drawing/2014/main" xmlns="" val="3298401070"/>
                    </a:ext>
                  </a:extLst>
                </a:gridCol>
              </a:tblGrid>
              <a:tr h="219075">
                <a:tc>
                  <a:txBody>
                    <a:bodyPr/>
                    <a:lstStyle/>
                    <a:p>
                      <a:pPr algn="ctr" fontAlgn="b"/>
                      <a:r>
                        <a:rPr lang="ja-JP" altLang="en-US" sz="1600" b="1" u="none" strike="noStrike" dirty="0">
                          <a:effectLst/>
                        </a:rPr>
                        <a:t>偏差値</a:t>
                      </a:r>
                      <a:endParaRPr lang="ja-JP" altLang="en-US"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sz="1600" b="1" u="none" strike="noStrike" dirty="0">
                          <a:effectLst/>
                        </a:rPr>
                        <a:t>Level</a:t>
                      </a:r>
                      <a:endParaRPr lang="en-US"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ja-JP" altLang="en-US" sz="1600" b="1" u="none" strike="noStrike" dirty="0">
                          <a:effectLst/>
                        </a:rPr>
                        <a:t>出現率</a:t>
                      </a:r>
                      <a:r>
                        <a:rPr lang="zh-TW" altLang="en-US" sz="1600" b="1" u="none" strike="noStrike" dirty="0">
                          <a:effectLst/>
                        </a:rPr>
                        <a:t>（％）</a:t>
                      </a:r>
                      <a:endParaRPr lang="zh-TW" altLang="en-US"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292789436"/>
                  </a:ext>
                </a:extLst>
              </a:tr>
              <a:tr h="219075">
                <a:tc>
                  <a:txBody>
                    <a:bodyPr/>
                    <a:lstStyle/>
                    <a:p>
                      <a:pPr algn="ctr" fontAlgn="b"/>
                      <a:r>
                        <a:rPr lang="en-US" altLang="ja-JP" sz="1600" b="1" u="none" strike="noStrike" dirty="0">
                          <a:effectLst/>
                        </a:rPr>
                        <a:t>50</a:t>
                      </a:r>
                      <a:r>
                        <a:rPr lang="ja-JP" altLang="en-US" sz="1600" b="1" u="none" strike="noStrike" dirty="0">
                          <a:effectLst/>
                        </a:rPr>
                        <a:t>以上　</a:t>
                      </a:r>
                      <a:r>
                        <a:rPr lang="en-US" altLang="ja-JP" sz="1600" b="1" u="none" strike="noStrike" dirty="0">
                          <a:effectLst/>
                        </a:rPr>
                        <a:t>55</a:t>
                      </a:r>
                      <a:r>
                        <a:rPr lang="ja-JP" altLang="en-US" sz="1600" b="1" u="none" strike="noStrike" dirty="0">
                          <a:effectLst/>
                        </a:rPr>
                        <a:t>未満</a:t>
                      </a:r>
                      <a:endParaRPr lang="ja-JP" altLang="en-US"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600" b="1" u="none" strike="noStrike">
                          <a:effectLst/>
                        </a:rPr>
                        <a:t>6</a:t>
                      </a:r>
                      <a:endParaRPr lang="en-US" altLang="ja-JP"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600" b="1" u="none" strike="noStrike" dirty="0">
                          <a:effectLst/>
                        </a:rPr>
                        <a:t>20%</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2384503100"/>
                  </a:ext>
                </a:extLst>
              </a:tr>
              <a:tr h="219075">
                <a:tc>
                  <a:txBody>
                    <a:bodyPr/>
                    <a:lstStyle/>
                    <a:p>
                      <a:pPr algn="ctr" fontAlgn="b"/>
                      <a:r>
                        <a:rPr lang="en-US" altLang="ja-JP" sz="1600" b="1" u="none" strike="noStrike">
                          <a:effectLst/>
                        </a:rPr>
                        <a:t>55</a:t>
                      </a:r>
                      <a:r>
                        <a:rPr lang="ja-JP" altLang="en-US" sz="1600" b="1" u="none" strike="noStrike">
                          <a:effectLst/>
                        </a:rPr>
                        <a:t>以上　</a:t>
                      </a:r>
                      <a:r>
                        <a:rPr lang="en-US" altLang="ja-JP" sz="1600" b="1" u="none" strike="noStrike">
                          <a:effectLst/>
                        </a:rPr>
                        <a:t>60</a:t>
                      </a:r>
                      <a:r>
                        <a:rPr lang="ja-JP" altLang="en-US" sz="1600" b="1" u="none" strike="noStrike">
                          <a:effectLst/>
                        </a:rPr>
                        <a:t>未満</a:t>
                      </a:r>
                      <a:endParaRPr lang="ja-JP" altLang="en-US"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600" b="1" u="none" strike="noStrike" dirty="0">
                          <a:effectLst/>
                        </a:rPr>
                        <a:t>7</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600" b="1" u="none" strike="noStrike" dirty="0">
                          <a:effectLst/>
                        </a:rPr>
                        <a:t>15%</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1375183164"/>
                  </a:ext>
                </a:extLst>
              </a:tr>
              <a:tr h="219075">
                <a:tc>
                  <a:txBody>
                    <a:bodyPr/>
                    <a:lstStyle/>
                    <a:p>
                      <a:pPr algn="ctr" fontAlgn="b"/>
                      <a:r>
                        <a:rPr lang="en-US" altLang="ja-JP" sz="1600" b="1" u="none" strike="noStrike">
                          <a:effectLst/>
                        </a:rPr>
                        <a:t>60</a:t>
                      </a:r>
                      <a:r>
                        <a:rPr lang="ja-JP" altLang="en-US" sz="1600" b="1" u="none" strike="noStrike">
                          <a:effectLst/>
                        </a:rPr>
                        <a:t>以上　</a:t>
                      </a:r>
                      <a:r>
                        <a:rPr lang="en-US" altLang="ja-JP" sz="1600" b="1" u="none" strike="noStrike">
                          <a:effectLst/>
                        </a:rPr>
                        <a:t>67</a:t>
                      </a:r>
                      <a:r>
                        <a:rPr lang="ja-JP" altLang="en-US" sz="1600" b="1" u="none" strike="noStrike">
                          <a:effectLst/>
                        </a:rPr>
                        <a:t>未満</a:t>
                      </a:r>
                      <a:endParaRPr lang="ja-JP" altLang="en-US"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600" b="1" u="none" strike="noStrike" dirty="0">
                          <a:effectLst/>
                        </a:rPr>
                        <a:t>8</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600" b="1" u="none" strike="noStrike" dirty="0">
                          <a:effectLst/>
                        </a:rPr>
                        <a:t>7%</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2584122793"/>
                  </a:ext>
                </a:extLst>
              </a:tr>
              <a:tr h="219075">
                <a:tc>
                  <a:txBody>
                    <a:bodyPr/>
                    <a:lstStyle/>
                    <a:p>
                      <a:pPr algn="ctr" fontAlgn="b"/>
                      <a:r>
                        <a:rPr lang="en-US" altLang="ja-JP" sz="1600" b="1" u="none" strike="noStrike">
                          <a:effectLst/>
                        </a:rPr>
                        <a:t>67</a:t>
                      </a:r>
                      <a:r>
                        <a:rPr lang="ja-JP" altLang="en-US" sz="1600" b="1" u="none" strike="noStrike">
                          <a:effectLst/>
                        </a:rPr>
                        <a:t>以上　</a:t>
                      </a:r>
                      <a:r>
                        <a:rPr lang="en-US" altLang="ja-JP" sz="1600" b="1" u="none" strike="noStrike">
                          <a:effectLst/>
                        </a:rPr>
                        <a:t>69</a:t>
                      </a:r>
                      <a:r>
                        <a:rPr lang="ja-JP" altLang="en-US" sz="1600" b="1" u="none" strike="noStrike">
                          <a:effectLst/>
                        </a:rPr>
                        <a:t>未満</a:t>
                      </a:r>
                      <a:endParaRPr lang="ja-JP" altLang="en-US" sz="1600" b="1" i="0" u="none" strike="noStrike">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600" b="1" u="none" strike="noStrike" dirty="0">
                          <a:effectLst/>
                        </a:rPr>
                        <a:t>9</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600" b="1" u="none" strike="noStrike" dirty="0">
                          <a:effectLst/>
                        </a:rPr>
                        <a:t>5%</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882504712"/>
                  </a:ext>
                </a:extLst>
              </a:tr>
              <a:tr h="219075">
                <a:tc>
                  <a:txBody>
                    <a:bodyPr/>
                    <a:lstStyle/>
                    <a:p>
                      <a:pPr algn="ctr" fontAlgn="b"/>
                      <a:r>
                        <a:rPr lang="en-US" altLang="ja-JP" sz="1600" b="1" u="none" strike="noStrike" dirty="0">
                          <a:effectLst/>
                        </a:rPr>
                        <a:t>69</a:t>
                      </a:r>
                      <a:r>
                        <a:rPr lang="ja-JP" altLang="en-US" sz="1600" b="1" u="none" strike="noStrike" dirty="0">
                          <a:effectLst/>
                        </a:rPr>
                        <a:t>以上</a:t>
                      </a:r>
                      <a:endParaRPr lang="ja-JP" altLang="en-US"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r" fontAlgn="b"/>
                      <a:r>
                        <a:rPr lang="en-US" altLang="ja-JP" sz="1600" b="1" u="none" strike="noStrike" dirty="0">
                          <a:effectLst/>
                        </a:rPr>
                        <a:t>10</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tc>
                  <a:txBody>
                    <a:bodyPr/>
                    <a:lstStyle/>
                    <a:p>
                      <a:pPr algn="ctr" fontAlgn="b"/>
                      <a:r>
                        <a:rPr lang="en-US" altLang="ja-JP" sz="1600" b="1" u="none" strike="noStrike" dirty="0">
                          <a:effectLst/>
                        </a:rPr>
                        <a:t>3%</a:t>
                      </a:r>
                      <a:endParaRPr lang="en-US" altLang="ja-JP" sz="1600" b="1" i="0" u="none" strike="noStrike" dirty="0">
                        <a:effectLst/>
                        <a:latin typeface="ＭＳ Ｐゴシック" panose="020B0600070205080204" pitchFamily="50" charset="-128"/>
                        <a:ea typeface="ＭＳ Ｐゴシック" panose="020B0600070205080204" pitchFamily="50" charset="-128"/>
                      </a:endParaRPr>
                    </a:p>
                  </a:txBody>
                  <a:tcPr marL="6350" marR="6350" marT="6350" marB="0" anchor="b"/>
                </a:tc>
                <a:extLst>
                  <a:ext uri="{0D108BD9-81ED-4DB2-BD59-A6C34878D82A}">
                    <a16:rowId xmlns:a16="http://schemas.microsoft.com/office/drawing/2014/main" xmlns="" val="3493362272"/>
                  </a:ext>
                </a:extLst>
              </a:tr>
            </a:tbl>
          </a:graphicData>
        </a:graphic>
      </p:graphicFrame>
      <p:sp>
        <p:nvSpPr>
          <p:cNvPr id="9" name="テキスト ボックス 8">
            <a:extLst>
              <a:ext uri="{FF2B5EF4-FFF2-40B4-BE49-F238E27FC236}">
                <a16:creationId xmlns:a16="http://schemas.microsoft.com/office/drawing/2014/main" xmlns="" id="{3E44DCBA-853F-4BD9-8487-C40532A4CFD5}"/>
              </a:ext>
            </a:extLst>
          </p:cNvPr>
          <p:cNvSpPr txBox="1"/>
          <p:nvPr/>
        </p:nvSpPr>
        <p:spPr>
          <a:xfrm>
            <a:off x="1290937" y="4497605"/>
            <a:ext cx="8943676" cy="400110"/>
          </a:xfrm>
          <a:prstGeom prst="rect">
            <a:avLst/>
          </a:prstGeom>
          <a:noFill/>
        </p:spPr>
        <p:txBody>
          <a:bodyPr wrap="square" rtlCol="0">
            <a:spAutoFit/>
          </a:bodyPr>
          <a:lstStyle/>
          <a:p>
            <a:r>
              <a:rPr kumimoji="1" lang="ja-JP" altLang="en-US" sz="2000" b="1" dirty="0"/>
              <a:t>印象管理：８</a:t>
            </a:r>
            <a:r>
              <a:rPr kumimoji="1" lang="en-US" altLang="ja-JP" sz="2000" b="1" dirty="0"/>
              <a:t>【60】Level</a:t>
            </a:r>
            <a:r>
              <a:rPr kumimoji="1" lang="ja-JP" altLang="en-US" sz="2000" b="1" dirty="0"/>
              <a:t>は、「８」。偏差値は「６０」という意味です</a:t>
            </a:r>
          </a:p>
        </p:txBody>
      </p:sp>
      <p:sp>
        <p:nvSpPr>
          <p:cNvPr id="41" name="テキスト ボックス 40">
            <a:extLst>
              <a:ext uri="{FF2B5EF4-FFF2-40B4-BE49-F238E27FC236}">
                <a16:creationId xmlns:a16="http://schemas.microsoft.com/office/drawing/2014/main" xmlns="" id="{C2A73935-CBC9-493D-BBDF-3ACEDC92D600}"/>
              </a:ext>
            </a:extLst>
          </p:cNvPr>
          <p:cNvSpPr txBox="1"/>
          <p:nvPr/>
        </p:nvSpPr>
        <p:spPr>
          <a:xfrm>
            <a:off x="727496" y="4956161"/>
            <a:ext cx="10877480" cy="1200329"/>
          </a:xfrm>
          <a:prstGeom prst="rect">
            <a:avLst/>
          </a:prstGeom>
          <a:solidFill>
            <a:schemeClr val="accent2">
              <a:lumMod val="60000"/>
              <a:lumOff val="40000"/>
            </a:schemeClr>
          </a:solidFill>
          <a:ln w="19050">
            <a:solidFill>
              <a:schemeClr val="accent1"/>
            </a:solidFill>
          </a:ln>
        </p:spPr>
        <p:txBody>
          <a:bodyPr wrap="square">
            <a:spAutoFit/>
          </a:bodyPr>
          <a:lstStyle/>
          <a:p>
            <a:r>
              <a:rPr lang="ja-JP" altLang="en-US" sz="2400" b="1" dirty="0"/>
              <a:t>「印象管理」とは、</a:t>
            </a:r>
            <a:r>
              <a:rPr lang="en-US" altLang="ja-JP" sz="2400" b="1" dirty="0"/>
              <a:t>【</a:t>
            </a:r>
            <a:r>
              <a:rPr lang="ja-JP" altLang="en-US" sz="2400" b="1" dirty="0"/>
              <a:t>自分をよく見せようとする傾向が強いかどうかを表示します。</a:t>
            </a:r>
            <a:r>
              <a:rPr lang="en-US" altLang="ja-JP" sz="2400" b="1" dirty="0"/>
              <a:t>】</a:t>
            </a:r>
            <a:r>
              <a:rPr lang="ja-JP" altLang="en-US" sz="2400" b="1" dirty="0"/>
              <a:t>面接時には、加味する必要がありますし、メンタル疾患の時も普段を装い</a:t>
            </a:r>
            <a:r>
              <a:rPr lang="ja-JP" altLang="en-US" sz="2400" b="1" dirty="0">
                <a:solidFill>
                  <a:srgbClr val="FF0000"/>
                </a:solidFill>
              </a:rPr>
              <a:t>無理をする傾向</a:t>
            </a:r>
            <a:r>
              <a:rPr lang="ja-JP" altLang="en-US" sz="2400" b="1" dirty="0"/>
              <a:t>があります</a:t>
            </a:r>
          </a:p>
        </p:txBody>
      </p:sp>
      <p:pic>
        <p:nvPicPr>
          <p:cNvPr id="39" name="図 38">
            <a:extLst>
              <a:ext uri="{FF2B5EF4-FFF2-40B4-BE49-F238E27FC236}">
                <a16:creationId xmlns:a16="http://schemas.microsoft.com/office/drawing/2014/main" xmlns="" id="{E126547D-6B05-4E53-ADED-801CF3DA70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5672" y="1488386"/>
            <a:ext cx="772054" cy="67796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線矢印コネクタ 12">
            <a:extLst>
              <a:ext uri="{FF2B5EF4-FFF2-40B4-BE49-F238E27FC236}">
                <a16:creationId xmlns:a16="http://schemas.microsoft.com/office/drawing/2014/main" xmlns="" id="{D53C0D56-8AF7-4C68-81B2-76B9EAC239FE}"/>
              </a:ext>
            </a:extLst>
          </p:cNvPr>
          <p:cNvCxnSpPr>
            <a:endCxn id="39" idx="1"/>
          </p:cNvCxnSpPr>
          <p:nvPr/>
        </p:nvCxnSpPr>
        <p:spPr>
          <a:xfrm flipV="1">
            <a:off x="7350034" y="1827366"/>
            <a:ext cx="1015638" cy="42815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xmlns="" id="{C26F858F-BA81-43C2-8A90-60B835E2A075}"/>
              </a:ext>
            </a:extLst>
          </p:cNvPr>
          <p:cNvSpPr txBox="1"/>
          <p:nvPr/>
        </p:nvSpPr>
        <p:spPr>
          <a:xfrm>
            <a:off x="9436158" y="1472870"/>
            <a:ext cx="2031325" cy="830997"/>
          </a:xfrm>
          <a:prstGeom prst="rect">
            <a:avLst/>
          </a:prstGeom>
          <a:noFill/>
        </p:spPr>
        <p:txBody>
          <a:bodyPr wrap="none" rtlCol="0">
            <a:spAutoFit/>
          </a:bodyPr>
          <a:lstStyle/>
          <a:p>
            <a:r>
              <a:rPr kumimoji="1" lang="ja-JP" altLang="en-US" sz="2400" b="1" dirty="0">
                <a:solidFill>
                  <a:srgbClr val="FF0000"/>
                </a:solidFill>
              </a:rPr>
              <a:t>「極限値」</a:t>
            </a:r>
            <a:r>
              <a:rPr kumimoji="1" lang="ja-JP" altLang="en-US" sz="2400" b="1" dirty="0"/>
              <a:t>を</a:t>
            </a:r>
            <a:endParaRPr kumimoji="1" lang="en-US" altLang="ja-JP" sz="2400" b="1" dirty="0"/>
          </a:p>
          <a:p>
            <a:r>
              <a:rPr kumimoji="1" lang="ja-JP" altLang="en-US" sz="2400" b="1" dirty="0"/>
              <a:t>意味します</a:t>
            </a:r>
          </a:p>
        </p:txBody>
      </p:sp>
    </p:spTree>
    <p:extLst>
      <p:ext uri="{BB962C8B-B14F-4D97-AF65-F5344CB8AC3E}">
        <p14:creationId xmlns:p14="http://schemas.microsoft.com/office/powerpoint/2010/main" val="17262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7360379" cy="707886"/>
          </a:xfrm>
          <a:prstGeom prst="rect">
            <a:avLst/>
          </a:prstGeom>
          <a:noFill/>
        </p:spPr>
        <p:txBody>
          <a:bodyPr wrap="square" rtlCol="0">
            <a:spAutoFit/>
          </a:bodyPr>
          <a:lstStyle/>
          <a:p>
            <a:r>
              <a:rPr lang="ja-JP" altLang="en-US" sz="4000" b="1" dirty="0"/>
              <a:t>２．ストレス・チャート</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a:off x="182880" y="6488261"/>
            <a:ext cx="118235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xmlns="" id="{B65FFFDF-3AC1-429B-A434-A2BFBBE4C9CE}"/>
              </a:ext>
            </a:extLst>
          </p:cNvPr>
          <p:cNvPicPr>
            <a:picLocks noChangeAspect="1"/>
          </p:cNvPicPr>
          <p:nvPr/>
        </p:nvPicPr>
        <p:blipFill rotWithShape="1">
          <a:blip r:embed="rId3"/>
          <a:srcRect l="2969" t="49813" r="54273" b="26856"/>
          <a:stretch/>
        </p:blipFill>
        <p:spPr>
          <a:xfrm>
            <a:off x="1593635" y="874656"/>
            <a:ext cx="9395068" cy="3061246"/>
          </a:xfrm>
          <a:prstGeom prst="rect">
            <a:avLst/>
          </a:prstGeom>
        </p:spPr>
      </p:pic>
      <p:cxnSp>
        <p:nvCxnSpPr>
          <p:cNvPr id="11" name="直線コネクタ 10">
            <a:extLst>
              <a:ext uri="{FF2B5EF4-FFF2-40B4-BE49-F238E27FC236}">
                <a16:creationId xmlns:a16="http://schemas.microsoft.com/office/drawing/2014/main" xmlns="" id="{8B91D28E-6E66-464E-AB11-34B0BDBDD019}"/>
              </a:ext>
            </a:extLst>
          </p:cNvPr>
          <p:cNvCxnSpPr>
            <a:cxnSpLocks/>
          </p:cNvCxnSpPr>
          <p:nvPr/>
        </p:nvCxnSpPr>
        <p:spPr>
          <a:xfrm>
            <a:off x="4977517" y="1900365"/>
            <a:ext cx="0" cy="63610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xmlns="" id="{1397D253-2BF3-41CA-9484-197BEB496F57}"/>
              </a:ext>
            </a:extLst>
          </p:cNvPr>
          <p:cNvCxnSpPr>
            <a:cxnSpLocks/>
          </p:cNvCxnSpPr>
          <p:nvPr/>
        </p:nvCxnSpPr>
        <p:spPr>
          <a:xfrm flipH="1">
            <a:off x="2679591" y="1900365"/>
            <a:ext cx="8086475"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xmlns="" id="{8537BE1B-6BD7-4503-870F-3BE861B919E8}"/>
              </a:ext>
            </a:extLst>
          </p:cNvPr>
          <p:cNvCxnSpPr>
            <a:cxnSpLocks/>
          </p:cNvCxnSpPr>
          <p:nvPr/>
        </p:nvCxnSpPr>
        <p:spPr>
          <a:xfrm>
            <a:off x="3380630" y="1900365"/>
            <a:ext cx="0" cy="63610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xmlns="" id="{4C4CF044-959E-4966-BDA9-00955AEEFDFF}"/>
              </a:ext>
            </a:extLst>
          </p:cNvPr>
          <p:cNvCxnSpPr>
            <a:cxnSpLocks/>
          </p:cNvCxnSpPr>
          <p:nvPr/>
        </p:nvCxnSpPr>
        <p:spPr>
          <a:xfrm>
            <a:off x="7627952" y="1900365"/>
            <a:ext cx="0" cy="63610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xmlns="" id="{CF3CD512-DB98-4AEB-88A6-9D05FF372D8D}"/>
              </a:ext>
            </a:extLst>
          </p:cNvPr>
          <p:cNvCxnSpPr>
            <a:cxnSpLocks/>
          </p:cNvCxnSpPr>
          <p:nvPr/>
        </p:nvCxnSpPr>
        <p:spPr>
          <a:xfrm>
            <a:off x="4187625" y="1887114"/>
            <a:ext cx="0" cy="63610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表 22">
            <a:extLst>
              <a:ext uri="{FF2B5EF4-FFF2-40B4-BE49-F238E27FC236}">
                <a16:creationId xmlns:a16="http://schemas.microsoft.com/office/drawing/2014/main" xmlns="" id="{30123494-C1AE-4F56-B9BC-3F98C18BBA3A}"/>
              </a:ext>
            </a:extLst>
          </p:cNvPr>
          <p:cNvGraphicFramePr>
            <a:graphicFrameLocks noGrp="1"/>
          </p:cNvGraphicFramePr>
          <p:nvPr/>
        </p:nvGraphicFramePr>
        <p:xfrm>
          <a:off x="3721100" y="-30505400"/>
          <a:ext cx="4749800" cy="1314450"/>
        </p:xfrm>
        <a:graphic>
          <a:graphicData uri="http://schemas.openxmlformats.org/drawingml/2006/table">
            <a:tbl>
              <a:tblPr>
                <a:tableStyleId>{5C22544A-7EE6-4342-B048-85BDC9FD1C3A}</a:tableStyleId>
              </a:tblPr>
              <a:tblGrid>
                <a:gridCol w="215900">
                  <a:extLst>
                    <a:ext uri="{9D8B030D-6E8A-4147-A177-3AD203B41FA5}">
                      <a16:colId xmlns:a16="http://schemas.microsoft.com/office/drawing/2014/main" xmlns="" val="1822329902"/>
                    </a:ext>
                  </a:extLst>
                </a:gridCol>
                <a:gridCol w="215900">
                  <a:extLst>
                    <a:ext uri="{9D8B030D-6E8A-4147-A177-3AD203B41FA5}">
                      <a16:colId xmlns:a16="http://schemas.microsoft.com/office/drawing/2014/main" xmlns="" val="1566389671"/>
                    </a:ext>
                  </a:extLst>
                </a:gridCol>
                <a:gridCol w="215900">
                  <a:extLst>
                    <a:ext uri="{9D8B030D-6E8A-4147-A177-3AD203B41FA5}">
                      <a16:colId xmlns:a16="http://schemas.microsoft.com/office/drawing/2014/main" xmlns="" val="849911626"/>
                    </a:ext>
                  </a:extLst>
                </a:gridCol>
                <a:gridCol w="215900">
                  <a:extLst>
                    <a:ext uri="{9D8B030D-6E8A-4147-A177-3AD203B41FA5}">
                      <a16:colId xmlns:a16="http://schemas.microsoft.com/office/drawing/2014/main" xmlns="" val="2321910463"/>
                    </a:ext>
                  </a:extLst>
                </a:gridCol>
                <a:gridCol w="215900">
                  <a:extLst>
                    <a:ext uri="{9D8B030D-6E8A-4147-A177-3AD203B41FA5}">
                      <a16:colId xmlns:a16="http://schemas.microsoft.com/office/drawing/2014/main" xmlns="" val="3036806102"/>
                    </a:ext>
                  </a:extLst>
                </a:gridCol>
                <a:gridCol w="215900">
                  <a:extLst>
                    <a:ext uri="{9D8B030D-6E8A-4147-A177-3AD203B41FA5}">
                      <a16:colId xmlns:a16="http://schemas.microsoft.com/office/drawing/2014/main" xmlns="" val="678104416"/>
                    </a:ext>
                  </a:extLst>
                </a:gridCol>
                <a:gridCol w="215900">
                  <a:extLst>
                    <a:ext uri="{9D8B030D-6E8A-4147-A177-3AD203B41FA5}">
                      <a16:colId xmlns:a16="http://schemas.microsoft.com/office/drawing/2014/main" xmlns="" val="141591461"/>
                    </a:ext>
                  </a:extLst>
                </a:gridCol>
                <a:gridCol w="215900">
                  <a:extLst>
                    <a:ext uri="{9D8B030D-6E8A-4147-A177-3AD203B41FA5}">
                      <a16:colId xmlns:a16="http://schemas.microsoft.com/office/drawing/2014/main" xmlns="" val="2551105605"/>
                    </a:ext>
                  </a:extLst>
                </a:gridCol>
                <a:gridCol w="215900">
                  <a:extLst>
                    <a:ext uri="{9D8B030D-6E8A-4147-A177-3AD203B41FA5}">
                      <a16:colId xmlns:a16="http://schemas.microsoft.com/office/drawing/2014/main" xmlns="" val="180082483"/>
                    </a:ext>
                  </a:extLst>
                </a:gridCol>
                <a:gridCol w="215900">
                  <a:extLst>
                    <a:ext uri="{9D8B030D-6E8A-4147-A177-3AD203B41FA5}">
                      <a16:colId xmlns:a16="http://schemas.microsoft.com/office/drawing/2014/main" xmlns="" val="3109063905"/>
                    </a:ext>
                  </a:extLst>
                </a:gridCol>
                <a:gridCol w="215900">
                  <a:extLst>
                    <a:ext uri="{9D8B030D-6E8A-4147-A177-3AD203B41FA5}">
                      <a16:colId xmlns:a16="http://schemas.microsoft.com/office/drawing/2014/main" xmlns="" val="3958123221"/>
                    </a:ext>
                  </a:extLst>
                </a:gridCol>
                <a:gridCol w="215900">
                  <a:extLst>
                    <a:ext uri="{9D8B030D-6E8A-4147-A177-3AD203B41FA5}">
                      <a16:colId xmlns:a16="http://schemas.microsoft.com/office/drawing/2014/main" xmlns="" val="47644221"/>
                    </a:ext>
                  </a:extLst>
                </a:gridCol>
                <a:gridCol w="215900">
                  <a:extLst>
                    <a:ext uri="{9D8B030D-6E8A-4147-A177-3AD203B41FA5}">
                      <a16:colId xmlns:a16="http://schemas.microsoft.com/office/drawing/2014/main" xmlns="" val="1782218828"/>
                    </a:ext>
                  </a:extLst>
                </a:gridCol>
                <a:gridCol w="215900">
                  <a:extLst>
                    <a:ext uri="{9D8B030D-6E8A-4147-A177-3AD203B41FA5}">
                      <a16:colId xmlns:a16="http://schemas.microsoft.com/office/drawing/2014/main" xmlns="" val="3423780366"/>
                    </a:ext>
                  </a:extLst>
                </a:gridCol>
                <a:gridCol w="215900">
                  <a:extLst>
                    <a:ext uri="{9D8B030D-6E8A-4147-A177-3AD203B41FA5}">
                      <a16:colId xmlns:a16="http://schemas.microsoft.com/office/drawing/2014/main" xmlns="" val="818064649"/>
                    </a:ext>
                  </a:extLst>
                </a:gridCol>
                <a:gridCol w="215900">
                  <a:extLst>
                    <a:ext uri="{9D8B030D-6E8A-4147-A177-3AD203B41FA5}">
                      <a16:colId xmlns:a16="http://schemas.microsoft.com/office/drawing/2014/main" xmlns="" val="2986877212"/>
                    </a:ext>
                  </a:extLst>
                </a:gridCol>
                <a:gridCol w="215900">
                  <a:extLst>
                    <a:ext uri="{9D8B030D-6E8A-4147-A177-3AD203B41FA5}">
                      <a16:colId xmlns:a16="http://schemas.microsoft.com/office/drawing/2014/main" xmlns="" val="3020141124"/>
                    </a:ext>
                  </a:extLst>
                </a:gridCol>
                <a:gridCol w="215900">
                  <a:extLst>
                    <a:ext uri="{9D8B030D-6E8A-4147-A177-3AD203B41FA5}">
                      <a16:colId xmlns:a16="http://schemas.microsoft.com/office/drawing/2014/main" xmlns="" val="3359677443"/>
                    </a:ext>
                  </a:extLst>
                </a:gridCol>
                <a:gridCol w="215900">
                  <a:extLst>
                    <a:ext uri="{9D8B030D-6E8A-4147-A177-3AD203B41FA5}">
                      <a16:colId xmlns:a16="http://schemas.microsoft.com/office/drawing/2014/main" xmlns="" val="880719647"/>
                    </a:ext>
                  </a:extLst>
                </a:gridCol>
                <a:gridCol w="215900">
                  <a:extLst>
                    <a:ext uri="{9D8B030D-6E8A-4147-A177-3AD203B41FA5}">
                      <a16:colId xmlns:a16="http://schemas.microsoft.com/office/drawing/2014/main" xmlns="" val="169276645"/>
                    </a:ext>
                  </a:extLst>
                </a:gridCol>
                <a:gridCol w="215900">
                  <a:extLst>
                    <a:ext uri="{9D8B030D-6E8A-4147-A177-3AD203B41FA5}">
                      <a16:colId xmlns:a16="http://schemas.microsoft.com/office/drawing/2014/main" xmlns="" val="1715913096"/>
                    </a:ext>
                  </a:extLst>
                </a:gridCol>
                <a:gridCol w="215900">
                  <a:extLst>
                    <a:ext uri="{9D8B030D-6E8A-4147-A177-3AD203B41FA5}">
                      <a16:colId xmlns:a16="http://schemas.microsoft.com/office/drawing/2014/main" xmlns="" val="2235012496"/>
                    </a:ext>
                  </a:extLst>
                </a:gridCol>
              </a:tblGrid>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245298536"/>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04285687"/>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0" marR="0" marT="0" marB="0"/>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869971607"/>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3594064086"/>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1537653596"/>
                  </a:ext>
                </a:extLst>
              </a:tr>
              <a:tr h="219075">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b"/>
                </a:tc>
                <a:tc>
                  <a:txBody>
                    <a:bodyPr/>
                    <a:lstStyle/>
                    <a:p>
                      <a:pPr algn="l" fontAlgn="b"/>
                      <a:endParaRPr lang="ja-JP" altLang="en-US" sz="12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b"/>
                </a:tc>
                <a:extLst>
                  <a:ext uri="{0D108BD9-81ED-4DB2-BD59-A6C34878D82A}">
                    <a16:rowId xmlns:a16="http://schemas.microsoft.com/office/drawing/2014/main" xmlns="" val="966034255"/>
                  </a:ext>
                </a:extLst>
              </a:tr>
            </a:tbl>
          </a:graphicData>
        </a:graphic>
      </p:graphicFrame>
      <p:pic>
        <p:nvPicPr>
          <p:cNvPr id="24" name="図 23">
            <a:extLst>
              <a:ext uri="{FF2B5EF4-FFF2-40B4-BE49-F238E27FC236}">
                <a16:creationId xmlns:a16="http://schemas.microsoft.com/office/drawing/2014/main" xmlns="" id="{00000000-0008-0000-0100-00000F000000}"/>
              </a:ext>
            </a:extLst>
          </p:cNvPr>
          <p:cNvPicPr>
            <a:picLocks noChangeAspect="1"/>
          </p:cNvPicPr>
          <p:nvPr/>
        </p:nvPicPr>
        <p:blipFill>
          <a:blip r:embed="rId4"/>
          <a:stretch>
            <a:fillRect/>
          </a:stretch>
        </p:blipFill>
        <p:spPr>
          <a:xfrm>
            <a:off x="5021263" y="36429950"/>
            <a:ext cx="3033712" cy="933450"/>
          </a:xfrm>
          <a:prstGeom prst="rect">
            <a:avLst/>
          </a:prstGeom>
        </p:spPr>
      </p:pic>
      <p:sp>
        <p:nvSpPr>
          <p:cNvPr id="25" name="フローチャート : 結合子 26">
            <a:extLst>
              <a:ext uri="{FF2B5EF4-FFF2-40B4-BE49-F238E27FC236}">
                <a16:creationId xmlns:a16="http://schemas.microsoft.com/office/drawing/2014/main" xmlns="" id="{00000000-0008-0000-0100-00001B000000}"/>
              </a:ext>
            </a:extLst>
          </p:cNvPr>
          <p:cNvSpPr/>
          <p:nvPr/>
        </p:nvSpPr>
        <p:spPr>
          <a:xfrm>
            <a:off x="4994275" y="37010975"/>
            <a:ext cx="265113" cy="271463"/>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6" name="直線コネクタ 25">
            <a:extLst>
              <a:ext uri="{FF2B5EF4-FFF2-40B4-BE49-F238E27FC236}">
                <a16:creationId xmlns:a16="http://schemas.microsoft.com/office/drawing/2014/main" xmlns="" id="{00000000-0008-0000-0100-00001C000000}"/>
              </a:ext>
            </a:extLst>
          </p:cNvPr>
          <p:cNvCxnSpPr/>
          <p:nvPr/>
        </p:nvCxnSpPr>
        <p:spPr>
          <a:xfrm>
            <a:off x="4587875" y="37028438"/>
            <a:ext cx="450850" cy="173037"/>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8">
            <a:extLst>
              <a:ext uri="{FF2B5EF4-FFF2-40B4-BE49-F238E27FC236}">
                <a16:creationId xmlns:a16="http://schemas.microsoft.com/office/drawing/2014/main" xmlns="" id="{00000000-0008-0000-0100-00001D000000}"/>
              </a:ext>
            </a:extLst>
          </p:cNvPr>
          <p:cNvSpPr txBox="1"/>
          <p:nvPr/>
        </p:nvSpPr>
        <p:spPr>
          <a:xfrm>
            <a:off x="4154488" y="36625213"/>
            <a:ext cx="952500" cy="407987"/>
          </a:xfrm>
          <a:prstGeom prst="rect">
            <a:avLst/>
          </a:prstGeom>
          <a:solidFill>
            <a:schemeClr val="accent6">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a:t>警告マーク</a:t>
            </a:r>
          </a:p>
        </p:txBody>
      </p:sp>
      <p:sp>
        <p:nvSpPr>
          <p:cNvPr id="29" name="テキスト ボックス 28">
            <a:extLst>
              <a:ext uri="{FF2B5EF4-FFF2-40B4-BE49-F238E27FC236}">
                <a16:creationId xmlns:a16="http://schemas.microsoft.com/office/drawing/2014/main" xmlns="" id="{508D90CF-4FB9-4266-9AF6-E05A1B5CBD7F}"/>
              </a:ext>
            </a:extLst>
          </p:cNvPr>
          <p:cNvSpPr txBox="1"/>
          <p:nvPr/>
        </p:nvSpPr>
        <p:spPr>
          <a:xfrm>
            <a:off x="1396002" y="3921554"/>
            <a:ext cx="7726772" cy="400110"/>
          </a:xfrm>
          <a:prstGeom prst="rect">
            <a:avLst/>
          </a:prstGeom>
          <a:noFill/>
        </p:spPr>
        <p:txBody>
          <a:bodyPr wrap="square">
            <a:spAutoFit/>
          </a:bodyPr>
          <a:lstStyle/>
          <a:p>
            <a:r>
              <a:rPr lang="ja-JP" altLang="en-US" sz="2000" b="1" dirty="0"/>
              <a:t>受検者の[総合ストレス反応値]のLevelが表示されます</a:t>
            </a:r>
          </a:p>
        </p:txBody>
      </p:sp>
      <p:pic>
        <p:nvPicPr>
          <p:cNvPr id="30" name="図 29">
            <a:extLst>
              <a:ext uri="{FF2B5EF4-FFF2-40B4-BE49-F238E27FC236}">
                <a16:creationId xmlns:a16="http://schemas.microsoft.com/office/drawing/2014/main" xmlns="" id="{0583347B-8441-4697-8589-E7A4AD4AEA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132" y="4321664"/>
            <a:ext cx="783748" cy="688229"/>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xmlns="" id="{F724B273-CF5F-4E36-96AF-9C1942E4384F}"/>
              </a:ext>
            </a:extLst>
          </p:cNvPr>
          <p:cNvSpPr txBox="1"/>
          <p:nvPr/>
        </p:nvSpPr>
        <p:spPr>
          <a:xfrm>
            <a:off x="1396002" y="4553560"/>
            <a:ext cx="5402441" cy="400110"/>
          </a:xfrm>
          <a:prstGeom prst="rect">
            <a:avLst/>
          </a:prstGeom>
          <a:noFill/>
        </p:spPr>
        <p:txBody>
          <a:bodyPr wrap="none" rtlCol="0">
            <a:spAutoFit/>
          </a:bodyPr>
          <a:lstStyle/>
          <a:p>
            <a:r>
              <a:rPr kumimoji="1" lang="en-US" altLang="ja-JP" sz="2000" b="1" dirty="0"/>
              <a:t>Level</a:t>
            </a:r>
            <a:r>
              <a:rPr kumimoji="1" lang="ja-JP" altLang="en-US" sz="2000" b="1" dirty="0"/>
              <a:t>、</a:t>
            </a:r>
            <a:r>
              <a:rPr kumimoji="1" lang="en-US" altLang="ja-JP" sz="2000" b="1" dirty="0"/>
              <a:t>9</a:t>
            </a:r>
            <a:r>
              <a:rPr kumimoji="1" lang="ja-JP" altLang="en-US" sz="2000" b="1" dirty="0"/>
              <a:t>・</a:t>
            </a:r>
            <a:r>
              <a:rPr kumimoji="1" lang="en-US" altLang="ja-JP" sz="2000" b="1" dirty="0"/>
              <a:t>10</a:t>
            </a:r>
            <a:r>
              <a:rPr kumimoji="1" lang="ja-JP" altLang="en-US" sz="2000" b="1" dirty="0"/>
              <a:t>になると警告マークが入ります</a:t>
            </a:r>
            <a:endParaRPr kumimoji="1" lang="en-US" altLang="ja-JP" sz="2000" b="1" dirty="0"/>
          </a:p>
        </p:txBody>
      </p:sp>
      <p:sp>
        <p:nvSpPr>
          <p:cNvPr id="32" name="矢印: 右 31">
            <a:extLst>
              <a:ext uri="{FF2B5EF4-FFF2-40B4-BE49-F238E27FC236}">
                <a16:creationId xmlns:a16="http://schemas.microsoft.com/office/drawing/2014/main" xmlns="" id="{18CA6E56-04D1-4EA2-8A56-2156F2DE137B}"/>
              </a:ext>
            </a:extLst>
          </p:cNvPr>
          <p:cNvSpPr/>
          <p:nvPr/>
        </p:nvSpPr>
        <p:spPr>
          <a:xfrm>
            <a:off x="6957428" y="4553560"/>
            <a:ext cx="206656" cy="344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xmlns="" id="{37CC76A5-539B-461E-AC0A-B53B859004D3}"/>
              </a:ext>
            </a:extLst>
          </p:cNvPr>
          <p:cNvSpPr txBox="1"/>
          <p:nvPr/>
        </p:nvSpPr>
        <p:spPr>
          <a:xfrm>
            <a:off x="853171" y="5375284"/>
            <a:ext cx="10576140" cy="830997"/>
          </a:xfrm>
          <a:prstGeom prst="rect">
            <a:avLst/>
          </a:prstGeom>
          <a:solidFill>
            <a:schemeClr val="accent2">
              <a:lumMod val="60000"/>
              <a:lumOff val="40000"/>
            </a:schemeClr>
          </a:solidFill>
          <a:ln>
            <a:solidFill>
              <a:schemeClr val="accent6">
                <a:lumMod val="75000"/>
              </a:schemeClr>
            </a:solidFill>
          </a:ln>
        </p:spPr>
        <p:txBody>
          <a:bodyPr wrap="square">
            <a:spAutoFit/>
          </a:bodyPr>
          <a:lstStyle/>
          <a:p>
            <a:r>
              <a:rPr kumimoji="1" lang="en-US" altLang="ja-JP" sz="2400" b="1" dirty="0"/>
              <a:t>Level</a:t>
            </a:r>
            <a:r>
              <a:rPr kumimoji="1" lang="ja-JP" altLang="en-US" sz="2400" b="1" dirty="0"/>
              <a:t>ごとの</a:t>
            </a:r>
            <a:r>
              <a:rPr kumimoji="1" lang="ja-JP" altLang="en-US" sz="2400" b="1" dirty="0">
                <a:solidFill>
                  <a:srgbClr val="FF0000"/>
                </a:solidFill>
              </a:rPr>
              <a:t>文言「コメント」</a:t>
            </a:r>
            <a:r>
              <a:rPr kumimoji="1" lang="ja-JP" altLang="en-US" sz="2400" b="1" dirty="0"/>
              <a:t>が表示されます。ストレス対処資源の得点が</a:t>
            </a:r>
            <a:endParaRPr kumimoji="1" lang="en-US" altLang="ja-JP" sz="2400" b="1" dirty="0"/>
          </a:p>
          <a:p>
            <a:r>
              <a:rPr lang="ja-JP" altLang="en-US" sz="2400" b="1" dirty="0"/>
              <a:t>低い場合は、要注意です</a:t>
            </a:r>
            <a:endParaRPr kumimoji="1" lang="en-US" altLang="ja-JP" sz="2400" b="1" dirty="0"/>
          </a:p>
        </p:txBody>
      </p:sp>
    </p:spTree>
    <p:extLst>
      <p:ext uri="{BB962C8B-B14F-4D97-AF65-F5344CB8AC3E}">
        <p14:creationId xmlns:p14="http://schemas.microsoft.com/office/powerpoint/2010/main" val="385922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7257013" cy="707886"/>
          </a:xfrm>
          <a:prstGeom prst="rect">
            <a:avLst/>
          </a:prstGeom>
          <a:noFill/>
        </p:spPr>
        <p:txBody>
          <a:bodyPr wrap="square" rtlCol="0">
            <a:spAutoFit/>
          </a:bodyPr>
          <a:lstStyle/>
          <a:p>
            <a:r>
              <a:rPr lang="en-US" altLang="ja-JP" sz="4000" b="1" u="none" strike="noStrike" dirty="0">
                <a:effectLst/>
                <a:latin typeface="+mn-ea"/>
              </a:rPr>
              <a:t>3.</a:t>
            </a:r>
            <a:r>
              <a:rPr lang="ja-JP" altLang="en-US" sz="4000" b="1" u="none" strike="noStrike" dirty="0">
                <a:effectLst/>
                <a:latin typeface="+mn-ea"/>
              </a:rPr>
              <a:t>　ストレスマトリックス　　　　　</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a:cxnSpLocks/>
          </p:cNvCxnSpPr>
          <p:nvPr/>
        </p:nvCxnSpPr>
        <p:spPr>
          <a:xfrm>
            <a:off x="365760" y="6496214"/>
            <a:ext cx="116407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xmlns="" id="{D4C694D6-2A5F-4548-9F79-3634BDD62D2C}"/>
              </a:ext>
            </a:extLst>
          </p:cNvPr>
          <p:cNvPicPr>
            <a:picLocks noChangeAspect="1"/>
          </p:cNvPicPr>
          <p:nvPr/>
        </p:nvPicPr>
        <p:blipFill rotWithShape="1">
          <a:blip r:embed="rId3"/>
          <a:srcRect l="45415" t="18240" r="28284" b="5653"/>
          <a:stretch/>
        </p:blipFill>
        <p:spPr>
          <a:xfrm>
            <a:off x="1362701" y="970059"/>
            <a:ext cx="3587795" cy="5422787"/>
          </a:xfrm>
          <a:prstGeom prst="rect">
            <a:avLst/>
          </a:prstGeom>
        </p:spPr>
      </p:pic>
      <p:cxnSp>
        <p:nvCxnSpPr>
          <p:cNvPr id="11" name="直線コネクタ 10">
            <a:extLst>
              <a:ext uri="{FF2B5EF4-FFF2-40B4-BE49-F238E27FC236}">
                <a16:creationId xmlns:a16="http://schemas.microsoft.com/office/drawing/2014/main" xmlns="" id="{E5352D9D-D668-442D-9030-3A6DCB328CBD}"/>
              </a:ext>
            </a:extLst>
          </p:cNvPr>
          <p:cNvCxnSpPr>
            <a:cxnSpLocks/>
          </p:cNvCxnSpPr>
          <p:nvPr/>
        </p:nvCxnSpPr>
        <p:spPr>
          <a:xfrm>
            <a:off x="1439186" y="6392846"/>
            <a:ext cx="3299791"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xmlns="" id="{DD88F2F9-F3C7-46A0-8E7F-3CDCDED121C8}"/>
              </a:ext>
            </a:extLst>
          </p:cNvPr>
          <p:cNvSpPr txBox="1"/>
          <p:nvPr/>
        </p:nvSpPr>
        <p:spPr>
          <a:xfrm>
            <a:off x="5096027" y="897937"/>
            <a:ext cx="6631389" cy="3477875"/>
          </a:xfrm>
          <a:prstGeom prst="rect">
            <a:avLst/>
          </a:prstGeom>
          <a:noFill/>
        </p:spPr>
        <p:txBody>
          <a:bodyPr wrap="square" rtlCol="0">
            <a:spAutoFit/>
          </a:bodyPr>
          <a:lstStyle/>
          <a:p>
            <a:r>
              <a:rPr kumimoji="1" lang="ja-JP" altLang="en-US" sz="2000" b="1" dirty="0"/>
              <a:t>縦軸に</a:t>
            </a:r>
            <a:r>
              <a:rPr kumimoji="1" lang="en-US" altLang="ja-JP" sz="2000" b="1" dirty="0">
                <a:solidFill>
                  <a:srgbClr val="FF0000"/>
                </a:solidFill>
              </a:rPr>
              <a:t>『</a:t>
            </a:r>
            <a:r>
              <a:rPr lang="ja-JP" altLang="en-US" sz="2000" b="1" dirty="0">
                <a:solidFill>
                  <a:srgbClr val="FF0000"/>
                </a:solidFill>
              </a:rPr>
              <a:t>情緒</a:t>
            </a:r>
            <a:r>
              <a:rPr kumimoji="1" lang="ja-JP" altLang="en-US" sz="2000" b="1" dirty="0">
                <a:solidFill>
                  <a:srgbClr val="FF0000"/>
                </a:solidFill>
              </a:rPr>
              <a:t>面</a:t>
            </a:r>
            <a:r>
              <a:rPr kumimoji="1" lang="en-US" altLang="ja-JP" sz="2000" b="1" dirty="0">
                <a:solidFill>
                  <a:srgbClr val="FF0000"/>
                </a:solidFill>
              </a:rPr>
              <a:t>』</a:t>
            </a:r>
            <a:r>
              <a:rPr kumimoji="1" lang="ja-JP" altLang="en-US" sz="2000" b="1" dirty="0">
                <a:solidFill>
                  <a:srgbClr val="FF0000"/>
                </a:solidFill>
              </a:rPr>
              <a:t>（心理面）</a:t>
            </a:r>
            <a:r>
              <a:rPr kumimoji="1" lang="ja-JP" altLang="en-US" sz="2000" b="1" dirty="0"/>
              <a:t>、横軸に</a:t>
            </a:r>
            <a:r>
              <a:rPr kumimoji="1" lang="en-US" altLang="ja-JP" sz="2000" b="1" dirty="0">
                <a:solidFill>
                  <a:srgbClr val="FF0000"/>
                </a:solidFill>
              </a:rPr>
              <a:t>『</a:t>
            </a:r>
            <a:r>
              <a:rPr kumimoji="1" lang="ja-JP" altLang="en-US" sz="2000" b="1" dirty="0">
                <a:solidFill>
                  <a:srgbClr val="FF0000"/>
                </a:solidFill>
              </a:rPr>
              <a:t>認知・行動面</a:t>
            </a:r>
            <a:r>
              <a:rPr kumimoji="1" lang="en-US" altLang="ja-JP" sz="2000" b="1" dirty="0">
                <a:solidFill>
                  <a:srgbClr val="FF0000"/>
                </a:solidFill>
              </a:rPr>
              <a:t>』</a:t>
            </a:r>
            <a:r>
              <a:rPr kumimoji="1" lang="ja-JP" altLang="en-US" sz="2000" b="1" dirty="0">
                <a:solidFill>
                  <a:srgbClr val="FF0000"/>
                </a:solidFill>
              </a:rPr>
              <a:t>（身体面）</a:t>
            </a:r>
            <a:r>
              <a:rPr kumimoji="1" lang="ja-JP" altLang="en-US" sz="2000" b="1" dirty="0"/>
              <a:t>のマトリックスで、受検者のストレス状況を表示します</a:t>
            </a:r>
            <a:endParaRPr kumimoji="1" lang="en-US" altLang="ja-JP" sz="2000" b="1" dirty="0"/>
          </a:p>
          <a:p>
            <a:endParaRPr lang="en-US" altLang="ja-JP" sz="2000" b="1" dirty="0"/>
          </a:p>
          <a:p>
            <a:r>
              <a:rPr kumimoji="1" lang="en-US" altLang="ja-JP" sz="2000" b="1" dirty="0"/>
              <a:t>『</a:t>
            </a:r>
            <a:r>
              <a:rPr lang="ja-JP" altLang="en-US" sz="2000" b="1" dirty="0"/>
              <a:t>情緒</a:t>
            </a:r>
            <a:r>
              <a:rPr kumimoji="1" lang="ja-JP" altLang="en-US" sz="2000" b="1" dirty="0"/>
              <a:t>面</a:t>
            </a:r>
            <a:r>
              <a:rPr kumimoji="1" lang="en-US" altLang="ja-JP" sz="2000" b="1" dirty="0"/>
              <a:t>』</a:t>
            </a:r>
            <a:r>
              <a:rPr kumimoji="1" lang="ja-JP" altLang="en-US" sz="2000" b="1" dirty="0"/>
              <a:t>（心理面）・・ストレスによる気分の落ち込　　</a:t>
            </a:r>
            <a:endParaRPr kumimoji="1" lang="en-US" altLang="ja-JP" sz="2000" b="1" dirty="0"/>
          </a:p>
          <a:p>
            <a:r>
              <a:rPr lang="ja-JP" altLang="en-US" sz="2000" b="1" dirty="0"/>
              <a:t>　　　　　　　　　　　</a:t>
            </a:r>
            <a:r>
              <a:rPr kumimoji="1" lang="ja-JP" altLang="en-US" sz="2000" b="1" dirty="0"/>
              <a:t>みや、気持ちが落ち着かない程</a:t>
            </a:r>
            <a:endParaRPr kumimoji="1" lang="en-US" altLang="ja-JP" sz="2000" b="1" dirty="0"/>
          </a:p>
          <a:p>
            <a:r>
              <a:rPr lang="ja-JP" altLang="en-US" sz="2000" b="1" dirty="0"/>
              <a:t>　　　　　　　　　　　</a:t>
            </a:r>
            <a:r>
              <a:rPr kumimoji="1" lang="ja-JP" altLang="en-US" sz="2000" b="1" dirty="0"/>
              <a:t>度、心理的部分を含みます</a:t>
            </a:r>
            <a:endParaRPr kumimoji="1" lang="en-US" altLang="ja-JP" sz="2000" b="1" dirty="0"/>
          </a:p>
          <a:p>
            <a:endParaRPr lang="en-US" altLang="ja-JP" sz="2000" b="1" dirty="0"/>
          </a:p>
          <a:p>
            <a:r>
              <a:rPr kumimoji="1" lang="en-US" altLang="ja-JP" sz="2000" b="1" dirty="0"/>
              <a:t>『</a:t>
            </a:r>
            <a:r>
              <a:rPr kumimoji="1" lang="ja-JP" altLang="en-US" sz="2000" b="1" dirty="0"/>
              <a:t>認知・行動面</a:t>
            </a:r>
            <a:r>
              <a:rPr kumimoji="1" lang="en-US" altLang="ja-JP" sz="2000" b="1" dirty="0"/>
              <a:t>』</a:t>
            </a:r>
            <a:r>
              <a:rPr kumimoji="1" lang="ja-JP" altLang="en-US" sz="2000" b="1" dirty="0"/>
              <a:t>（身体面）・ストレスを恐れ、ストレ　</a:t>
            </a:r>
            <a:endParaRPr kumimoji="1" lang="en-US" altLang="ja-JP" sz="2000" b="1" dirty="0"/>
          </a:p>
          <a:p>
            <a:r>
              <a:rPr lang="ja-JP" altLang="en-US" sz="2000" b="1" dirty="0"/>
              <a:t>　　　　　　　　　　　</a:t>
            </a:r>
            <a:r>
              <a:rPr kumimoji="1" lang="ja-JP" altLang="en-US" sz="2000" b="1" dirty="0"/>
              <a:t>スから逃げ出したいと感じてい</a:t>
            </a:r>
            <a:endParaRPr kumimoji="1" lang="en-US" altLang="ja-JP" sz="2000" b="1" dirty="0"/>
          </a:p>
          <a:p>
            <a:r>
              <a:rPr lang="ja-JP" altLang="en-US" sz="2000" b="1" dirty="0"/>
              <a:t>　　　　　　　　　　　</a:t>
            </a:r>
            <a:r>
              <a:rPr kumimoji="1" lang="ja-JP" altLang="en-US" sz="2000" b="1" dirty="0"/>
              <a:t>る程度、身体部分を含みます</a:t>
            </a:r>
          </a:p>
        </p:txBody>
      </p:sp>
      <p:cxnSp>
        <p:nvCxnSpPr>
          <p:cNvPr id="17" name="直線コネクタ 16">
            <a:extLst>
              <a:ext uri="{FF2B5EF4-FFF2-40B4-BE49-F238E27FC236}">
                <a16:creationId xmlns:a16="http://schemas.microsoft.com/office/drawing/2014/main" xmlns="" id="{781902EC-176B-4883-9399-783D560A7ACC}"/>
              </a:ext>
            </a:extLst>
          </p:cNvPr>
          <p:cNvCxnSpPr>
            <a:cxnSpLocks/>
          </p:cNvCxnSpPr>
          <p:nvPr/>
        </p:nvCxnSpPr>
        <p:spPr>
          <a:xfrm flipV="1">
            <a:off x="3967701" y="1168842"/>
            <a:ext cx="0" cy="23295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xmlns="" id="{7C4A3C9B-4476-4C08-BCFF-D86D49FE86E8}"/>
              </a:ext>
            </a:extLst>
          </p:cNvPr>
          <p:cNvCxnSpPr>
            <a:cxnSpLocks/>
          </p:cNvCxnSpPr>
          <p:nvPr/>
        </p:nvCxnSpPr>
        <p:spPr>
          <a:xfrm flipV="1">
            <a:off x="1983849" y="3258708"/>
            <a:ext cx="2516589" cy="92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xmlns="" id="{9DFB71E7-BA34-4DCE-8CBE-FE164D448009}"/>
              </a:ext>
            </a:extLst>
          </p:cNvPr>
          <p:cNvCxnSpPr>
            <a:cxnSpLocks/>
          </p:cNvCxnSpPr>
          <p:nvPr/>
        </p:nvCxnSpPr>
        <p:spPr>
          <a:xfrm>
            <a:off x="1983849" y="3029446"/>
            <a:ext cx="25165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xmlns="" id="{F3A84121-ED26-404B-8763-7B09D35897B8}"/>
              </a:ext>
            </a:extLst>
          </p:cNvPr>
          <p:cNvCxnSpPr>
            <a:cxnSpLocks/>
          </p:cNvCxnSpPr>
          <p:nvPr/>
        </p:nvCxnSpPr>
        <p:spPr>
          <a:xfrm>
            <a:off x="1983849" y="2800184"/>
            <a:ext cx="25165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xmlns="" id="{FA4CAFAA-CD9B-411B-8D88-F9B1539C3551}"/>
              </a:ext>
            </a:extLst>
          </p:cNvPr>
          <p:cNvCxnSpPr>
            <a:cxnSpLocks/>
          </p:cNvCxnSpPr>
          <p:nvPr/>
        </p:nvCxnSpPr>
        <p:spPr>
          <a:xfrm flipV="1">
            <a:off x="4231420" y="1168842"/>
            <a:ext cx="0" cy="23295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xmlns="" id="{9E0B1352-C9CB-471F-98BE-73181177C391}"/>
              </a:ext>
            </a:extLst>
          </p:cNvPr>
          <p:cNvSpPr txBox="1"/>
          <p:nvPr/>
        </p:nvSpPr>
        <p:spPr>
          <a:xfrm>
            <a:off x="5104736" y="4453854"/>
            <a:ext cx="6832883" cy="1938992"/>
          </a:xfrm>
          <a:prstGeom prst="rect">
            <a:avLst/>
          </a:prstGeom>
          <a:solidFill>
            <a:schemeClr val="accent2">
              <a:lumMod val="60000"/>
              <a:lumOff val="40000"/>
            </a:schemeClr>
          </a:solidFill>
          <a:ln>
            <a:solidFill>
              <a:srgbClr val="0070C0"/>
            </a:solidFill>
          </a:ln>
        </p:spPr>
        <p:txBody>
          <a:bodyPr wrap="square" rtlCol="0">
            <a:spAutoFit/>
          </a:bodyPr>
          <a:lstStyle/>
          <a:p>
            <a:r>
              <a:rPr kumimoji="1" lang="en-US" altLang="ja-JP" sz="2400" b="1" dirty="0"/>
              <a:t>POD</a:t>
            </a:r>
            <a:r>
              <a:rPr lang="ja-JP" altLang="en-US" sz="2400" b="1" dirty="0"/>
              <a:t>機能の</a:t>
            </a:r>
            <a:r>
              <a:rPr lang="ja-JP" altLang="en-US" sz="2400" b="1" dirty="0">
                <a:solidFill>
                  <a:srgbClr val="FF0000"/>
                </a:solidFill>
              </a:rPr>
              <a:t>メンタル疾患可視化出力</a:t>
            </a:r>
            <a:r>
              <a:rPr lang="ja-JP" altLang="en-US" sz="2400" b="1" dirty="0"/>
              <a:t>になります</a:t>
            </a:r>
            <a:endParaRPr lang="en-US" altLang="ja-JP" sz="2400" b="1" dirty="0"/>
          </a:p>
          <a:p>
            <a:r>
              <a:rPr kumimoji="1" lang="en-US" altLang="ja-JP" sz="2400" b="1" dirty="0"/>
              <a:t>Lebel10</a:t>
            </a:r>
            <a:r>
              <a:rPr kumimoji="1" lang="ja-JP" altLang="en-US" sz="2400" b="1" dirty="0"/>
              <a:t>（赤の部分）は、ストレス度合いが高く、「危険」な状態です</a:t>
            </a:r>
            <a:endParaRPr kumimoji="1" lang="en-US" altLang="ja-JP" sz="2400" b="1" dirty="0"/>
          </a:p>
          <a:p>
            <a:r>
              <a:rPr lang="en-US" altLang="ja-JP" sz="2400" b="1" dirty="0"/>
              <a:t>Level</a:t>
            </a:r>
            <a:r>
              <a:rPr lang="ja-JP" altLang="en-US" sz="2400" b="1" dirty="0"/>
              <a:t>　</a:t>
            </a:r>
            <a:r>
              <a:rPr lang="en-US" altLang="ja-JP" sz="2400" b="1" dirty="0"/>
              <a:t>2</a:t>
            </a:r>
            <a:r>
              <a:rPr lang="ja-JP" altLang="en-US" sz="2400" b="1" dirty="0"/>
              <a:t>～５（薄青の部分）に、</a:t>
            </a:r>
            <a:r>
              <a:rPr lang="en-US" altLang="ja-JP" sz="2400" b="1" dirty="0"/>
              <a:t>8</a:t>
            </a:r>
            <a:r>
              <a:rPr lang="ja-JP" altLang="en-US" sz="2400" b="1" dirty="0"/>
              <a:t>割の受検者が入ります</a:t>
            </a:r>
            <a:endParaRPr kumimoji="1" lang="ja-JP" altLang="en-US" sz="2400" b="1" dirty="0"/>
          </a:p>
        </p:txBody>
      </p:sp>
    </p:spTree>
    <p:extLst>
      <p:ext uri="{BB962C8B-B14F-4D97-AF65-F5344CB8AC3E}">
        <p14:creationId xmlns:p14="http://schemas.microsoft.com/office/powerpoint/2010/main" val="29599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8FE8AC9-4A2E-4541-B8E1-1C555CCE4C0F}"/>
              </a:ext>
            </a:extLst>
          </p:cNvPr>
          <p:cNvSpPr txBox="1"/>
          <p:nvPr/>
        </p:nvSpPr>
        <p:spPr>
          <a:xfrm>
            <a:off x="8183880" y="6535973"/>
            <a:ext cx="4228106" cy="246221"/>
          </a:xfrm>
          <a:prstGeom prst="rect">
            <a:avLst/>
          </a:prstGeom>
          <a:noFill/>
        </p:spPr>
        <p:txBody>
          <a:bodyPr wrap="square">
            <a:spAutoFit/>
          </a:bodyPr>
          <a:lstStyle/>
          <a:p>
            <a:r>
              <a:rPr lang="en-US" altLang="ja-JP" sz="1000" i="1" dirty="0">
                <a:solidFill>
                  <a:srgbClr val="BB0000"/>
                </a:solidFill>
                <a:latin typeface="Times New Roman" pitchFamily="18" charset="0"/>
              </a:rPr>
              <a:t>Copyright(c) Seiji </a:t>
            </a:r>
            <a:r>
              <a:rPr lang="ja-JP" altLang="en-US" sz="1000" i="1" baseline="0" dirty="0">
                <a:solidFill>
                  <a:srgbClr val="BB0000"/>
                </a:solidFill>
                <a:latin typeface="Times New Roman" pitchFamily="18" charset="0"/>
              </a:rPr>
              <a:t> </a:t>
            </a:r>
            <a:r>
              <a:rPr lang="en-US" altLang="ja-JP" sz="1000" i="1" dirty="0">
                <a:solidFill>
                  <a:srgbClr val="BB0000"/>
                </a:solidFill>
                <a:latin typeface="Times New Roman" pitchFamily="18" charset="0"/>
              </a:rPr>
              <a:t>Norihama .</a:t>
            </a:r>
            <a:r>
              <a:rPr lang="ja-JP" altLang="en-US" sz="1000" i="1" dirty="0">
                <a:solidFill>
                  <a:srgbClr val="BB0000"/>
                </a:solidFill>
                <a:latin typeface="Times New Roman" pitchFamily="18" charset="0"/>
              </a:rPr>
              <a:t>２０２０</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２０２１</a:t>
            </a:r>
            <a:r>
              <a:rPr lang="en-US" altLang="ja-JP" sz="1000" i="1" dirty="0">
                <a:solidFill>
                  <a:srgbClr val="BB0000"/>
                </a:solidFill>
                <a:latin typeface="Times New Roman" pitchFamily="18" charset="0"/>
              </a:rPr>
              <a:t>,</a:t>
            </a:r>
            <a:r>
              <a:rPr lang="ja-JP" altLang="en-US" sz="1000" i="1" dirty="0">
                <a:solidFill>
                  <a:srgbClr val="BB0000"/>
                </a:solidFill>
                <a:latin typeface="Times New Roman" pitchFamily="18" charset="0"/>
              </a:rPr>
              <a:t>　</a:t>
            </a:r>
            <a:r>
              <a:rPr lang="en-US" altLang="ja-JP" sz="1000" i="1" dirty="0">
                <a:solidFill>
                  <a:srgbClr val="BB0000"/>
                </a:solidFill>
                <a:latin typeface="Times New Roman" pitchFamily="18" charset="0"/>
              </a:rPr>
              <a:t>All Rights Reserved</a:t>
            </a:r>
            <a:r>
              <a:rPr lang="en-US" altLang="ja-JP" sz="1000" dirty="0">
                <a:latin typeface="Times New Roman" pitchFamily="18" charset="0"/>
              </a:rPr>
              <a:t> </a:t>
            </a:r>
          </a:p>
        </p:txBody>
      </p:sp>
      <p:cxnSp>
        <p:nvCxnSpPr>
          <p:cNvPr id="12" name="直線コネクタ 11">
            <a:extLst>
              <a:ext uri="{FF2B5EF4-FFF2-40B4-BE49-F238E27FC236}">
                <a16:creationId xmlns:a16="http://schemas.microsoft.com/office/drawing/2014/main" xmlns="" id="{0E185ACB-B1AB-4801-8E56-7A10213ED457}"/>
              </a:ext>
            </a:extLst>
          </p:cNvPr>
          <p:cNvCxnSpPr>
            <a:cxnSpLocks/>
          </p:cNvCxnSpPr>
          <p:nvPr/>
        </p:nvCxnSpPr>
        <p:spPr>
          <a:xfrm>
            <a:off x="1115078" y="828265"/>
            <a:ext cx="107800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xmlns="" id="{941232BB-B45B-40B7-AF3D-53E10141FF2A}"/>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6" y="0"/>
            <a:ext cx="1480930" cy="1480930"/>
          </a:xfrm>
          <a:prstGeom prst="rect">
            <a:avLst/>
          </a:prstGeom>
        </p:spPr>
      </p:pic>
      <p:sp>
        <p:nvSpPr>
          <p:cNvPr id="6" name="テキスト ボックス 5">
            <a:extLst>
              <a:ext uri="{FF2B5EF4-FFF2-40B4-BE49-F238E27FC236}">
                <a16:creationId xmlns:a16="http://schemas.microsoft.com/office/drawing/2014/main" xmlns="" id="{9E783394-A8D5-4EBC-825F-28DBF53FA449}"/>
              </a:ext>
            </a:extLst>
          </p:cNvPr>
          <p:cNvSpPr txBox="1"/>
          <p:nvPr/>
        </p:nvSpPr>
        <p:spPr>
          <a:xfrm>
            <a:off x="1886987" y="120379"/>
            <a:ext cx="5499775" cy="707886"/>
          </a:xfrm>
          <a:prstGeom prst="rect">
            <a:avLst/>
          </a:prstGeom>
          <a:noFill/>
        </p:spPr>
        <p:txBody>
          <a:bodyPr wrap="square" rtlCol="0">
            <a:spAutoFit/>
          </a:bodyPr>
          <a:lstStyle/>
          <a:p>
            <a:r>
              <a:rPr lang="ja-JP" altLang="en-US" sz="4000" b="1" dirty="0"/>
              <a:t>４．ストレス状態</a:t>
            </a:r>
            <a:endParaRPr kumimoji="1" lang="ja-JP" altLang="en-US" sz="4000" b="1" dirty="0"/>
          </a:p>
        </p:txBody>
      </p:sp>
      <p:cxnSp>
        <p:nvCxnSpPr>
          <p:cNvPr id="5" name="直線コネクタ 4">
            <a:extLst>
              <a:ext uri="{FF2B5EF4-FFF2-40B4-BE49-F238E27FC236}">
                <a16:creationId xmlns:a16="http://schemas.microsoft.com/office/drawing/2014/main" xmlns="" id="{83136317-E740-417D-8C73-A8F4B1ED8DF1}"/>
              </a:ext>
            </a:extLst>
          </p:cNvPr>
          <p:cNvCxnSpPr/>
          <p:nvPr/>
        </p:nvCxnSpPr>
        <p:spPr>
          <a:xfrm>
            <a:off x="326003" y="6392849"/>
            <a:ext cx="11680467" cy="636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61041F79-36FE-4395-87C3-63B85EB32047}"/>
              </a:ext>
            </a:extLst>
          </p:cNvPr>
          <p:cNvPicPr>
            <a:picLocks noChangeAspect="1"/>
          </p:cNvPicPr>
          <p:nvPr/>
        </p:nvPicPr>
        <p:blipFill rotWithShape="1">
          <a:blip r:embed="rId3"/>
          <a:srcRect l="4583" t="38424" r="44325" b="12597"/>
          <a:stretch/>
        </p:blipFill>
        <p:spPr>
          <a:xfrm>
            <a:off x="4816747" y="907779"/>
            <a:ext cx="6944553" cy="4070930"/>
          </a:xfrm>
          <a:prstGeom prst="rect">
            <a:avLst/>
          </a:prstGeom>
        </p:spPr>
      </p:pic>
      <p:sp>
        <p:nvSpPr>
          <p:cNvPr id="2" name="テキスト ボックス 1">
            <a:extLst>
              <a:ext uri="{FF2B5EF4-FFF2-40B4-BE49-F238E27FC236}">
                <a16:creationId xmlns:a16="http://schemas.microsoft.com/office/drawing/2014/main" xmlns="" id="{292C4D2C-741E-4723-BE16-D17CBF802EA5}"/>
              </a:ext>
            </a:extLst>
          </p:cNvPr>
          <p:cNvSpPr txBox="1"/>
          <p:nvPr/>
        </p:nvSpPr>
        <p:spPr>
          <a:xfrm>
            <a:off x="189087" y="1560443"/>
            <a:ext cx="4627660" cy="1323439"/>
          </a:xfrm>
          <a:prstGeom prst="rect">
            <a:avLst/>
          </a:prstGeom>
          <a:noFill/>
        </p:spPr>
        <p:txBody>
          <a:bodyPr wrap="square" rtlCol="0">
            <a:spAutoFit/>
          </a:bodyPr>
          <a:lstStyle/>
          <a:p>
            <a:r>
              <a:rPr lang="en-US" altLang="ja-JP" dirty="0"/>
              <a:t> </a:t>
            </a:r>
            <a:r>
              <a:rPr lang="ja-JP" altLang="en-US" sz="2000" b="1" dirty="0"/>
              <a:t>「</a:t>
            </a:r>
            <a:r>
              <a:rPr kumimoji="1" lang="ja-JP" altLang="en-US" sz="2000" b="1" dirty="0"/>
              <a:t>青」は、標準値（健康な状態）です</a:t>
            </a:r>
            <a:endParaRPr kumimoji="1" lang="en-US" altLang="ja-JP" sz="2000" b="1" dirty="0"/>
          </a:p>
          <a:p>
            <a:endParaRPr lang="en-US" altLang="ja-JP" sz="2000" b="1" dirty="0"/>
          </a:p>
          <a:p>
            <a:r>
              <a:rPr kumimoji="1" lang="ja-JP" altLang="en-US" sz="2000" b="1" dirty="0"/>
              <a:t>「赤」は、受検者の状態です</a:t>
            </a:r>
            <a:endParaRPr kumimoji="1" lang="en-US" altLang="ja-JP" sz="2000" b="1" dirty="0"/>
          </a:p>
          <a:p>
            <a:endParaRPr lang="en-US" altLang="ja-JP" sz="2000" b="1" dirty="0"/>
          </a:p>
        </p:txBody>
      </p:sp>
      <p:sp>
        <p:nvSpPr>
          <p:cNvPr id="9" name="テキスト ボックス 8">
            <a:extLst>
              <a:ext uri="{FF2B5EF4-FFF2-40B4-BE49-F238E27FC236}">
                <a16:creationId xmlns:a16="http://schemas.microsoft.com/office/drawing/2014/main" xmlns="" id="{A19751C3-8BA9-42EB-843B-D41D453BD248}"/>
              </a:ext>
            </a:extLst>
          </p:cNvPr>
          <p:cNvSpPr txBox="1"/>
          <p:nvPr/>
        </p:nvSpPr>
        <p:spPr>
          <a:xfrm>
            <a:off x="524786" y="5247752"/>
            <a:ext cx="11060264" cy="830997"/>
          </a:xfrm>
          <a:prstGeom prst="rect">
            <a:avLst/>
          </a:prstGeom>
          <a:solidFill>
            <a:schemeClr val="accent2">
              <a:lumMod val="60000"/>
              <a:lumOff val="40000"/>
            </a:schemeClr>
          </a:solidFill>
          <a:ln>
            <a:solidFill>
              <a:srgbClr val="0070C0"/>
            </a:solidFill>
          </a:ln>
        </p:spPr>
        <p:txBody>
          <a:bodyPr wrap="square" rtlCol="0">
            <a:spAutoFit/>
          </a:bodyPr>
          <a:lstStyle/>
          <a:p>
            <a:r>
              <a:rPr kumimoji="1" lang="ja-JP" altLang="en-US" sz="2400" b="1" dirty="0"/>
              <a:t>ストレスの状態を</a:t>
            </a:r>
            <a:r>
              <a:rPr kumimoji="1" lang="ja-JP" altLang="en-US" sz="2400" b="1" dirty="0">
                <a:solidFill>
                  <a:srgbClr val="FF0000"/>
                </a:solidFill>
              </a:rPr>
              <a:t>「抑うつ傾向」・「不安傾向」・「心配傾向」</a:t>
            </a:r>
            <a:r>
              <a:rPr lang="ja-JP" altLang="en-US" sz="2400" b="1" dirty="0">
                <a:solidFill>
                  <a:srgbClr val="FF0000"/>
                </a:solidFill>
              </a:rPr>
              <a:t>・「無気力傾向」</a:t>
            </a:r>
            <a:r>
              <a:rPr lang="ja-JP" altLang="en-US" sz="2400" b="1" dirty="0"/>
              <a:t>が表示されます。「ストレス対処資源」と合わせて判断をします</a:t>
            </a:r>
            <a:endParaRPr lang="en-US" altLang="ja-JP" sz="2400" b="1" dirty="0"/>
          </a:p>
        </p:txBody>
      </p:sp>
      <p:cxnSp>
        <p:nvCxnSpPr>
          <p:cNvPr id="11" name="直線矢印コネクタ 10">
            <a:extLst>
              <a:ext uri="{FF2B5EF4-FFF2-40B4-BE49-F238E27FC236}">
                <a16:creationId xmlns:a16="http://schemas.microsoft.com/office/drawing/2014/main" xmlns="" id="{01EBC7A9-EF59-467F-AD76-A72A1240B0AC}"/>
              </a:ext>
            </a:extLst>
          </p:cNvPr>
          <p:cNvCxnSpPr>
            <a:cxnSpLocks/>
          </p:cNvCxnSpPr>
          <p:nvPr/>
        </p:nvCxnSpPr>
        <p:spPr>
          <a:xfrm>
            <a:off x="4816747" y="1712557"/>
            <a:ext cx="1981618" cy="65693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xmlns="" id="{E65B843F-96BA-4327-B88B-C083E6DD0E55}"/>
              </a:ext>
            </a:extLst>
          </p:cNvPr>
          <p:cNvCxnSpPr>
            <a:cxnSpLocks/>
          </p:cNvCxnSpPr>
          <p:nvPr/>
        </p:nvCxnSpPr>
        <p:spPr>
          <a:xfrm>
            <a:off x="3912042" y="2328476"/>
            <a:ext cx="2504661" cy="310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図 20" descr="緑のドレスを着た女性&#10;&#10;自動的に生成された説明">
            <a:extLst>
              <a:ext uri="{FF2B5EF4-FFF2-40B4-BE49-F238E27FC236}">
                <a16:creationId xmlns:a16="http://schemas.microsoft.com/office/drawing/2014/main" xmlns="" id="{C6DD507D-9063-49EE-8A79-03925E8A4D1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230176" y="2806288"/>
            <a:ext cx="3006997" cy="2004664"/>
          </a:xfrm>
          <a:prstGeom prst="rect">
            <a:avLst/>
          </a:prstGeom>
          <a:ln w="28575">
            <a:solidFill>
              <a:srgbClr val="00B0F0"/>
            </a:solidFill>
          </a:ln>
        </p:spPr>
      </p:pic>
      <p:sp>
        <p:nvSpPr>
          <p:cNvPr id="3" name="円: 塗りつぶしなし 2">
            <a:extLst>
              <a:ext uri="{FF2B5EF4-FFF2-40B4-BE49-F238E27FC236}">
                <a16:creationId xmlns:a16="http://schemas.microsoft.com/office/drawing/2014/main" xmlns="" id="{EC2F3576-12A3-42A1-A06D-0071A5D098D3}"/>
              </a:ext>
            </a:extLst>
          </p:cNvPr>
          <p:cNvSpPr/>
          <p:nvPr/>
        </p:nvSpPr>
        <p:spPr>
          <a:xfrm>
            <a:off x="8705542" y="2378198"/>
            <a:ext cx="1082892" cy="352163"/>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5" name="円: 塗りつぶしなし 14">
            <a:extLst>
              <a:ext uri="{FF2B5EF4-FFF2-40B4-BE49-F238E27FC236}">
                <a16:creationId xmlns:a16="http://schemas.microsoft.com/office/drawing/2014/main" xmlns="" id="{34D276C4-1EF9-4781-8C51-E434E624229F}"/>
              </a:ext>
            </a:extLst>
          </p:cNvPr>
          <p:cNvSpPr/>
          <p:nvPr/>
        </p:nvSpPr>
        <p:spPr>
          <a:xfrm>
            <a:off x="8748510" y="4364601"/>
            <a:ext cx="1082892" cy="352163"/>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22524114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328B25071C55D478EE2AA7A5E1EE60A" ma:contentTypeVersion="4" ma:contentTypeDescription="新しいドキュメントを作成します。" ma:contentTypeScope="" ma:versionID="22f114507fe015806b759be09152c98c">
  <xsd:schema xmlns:xsd="http://www.w3.org/2001/XMLSchema" xmlns:xs="http://www.w3.org/2001/XMLSchema" xmlns:p="http://schemas.microsoft.com/office/2006/metadata/properties" xmlns:ns3="bd9fb8e3-c6b8-4686-9570-72986b26eeca" targetNamespace="http://schemas.microsoft.com/office/2006/metadata/properties" ma:root="true" ma:fieldsID="0c8736bd1a2f570d0ca1829851683f9a" ns3:_="">
    <xsd:import namespace="bd9fb8e3-c6b8-4686-9570-72986b26eec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fb8e3-c6b8-4686-9570-72986b26e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8B1E3C-A996-47C4-B4C8-28E043ABC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9fb8e3-c6b8-4686-9570-72986b26ee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CA08-49A8-4EF0-897F-2EFBBCB6DB5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d9fb8e3-c6b8-4686-9570-72986b26eeca"/>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1DA3108-0204-42DC-8DCF-C44973BB61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6118</TotalTime>
  <Words>2366</Words>
  <Application>Microsoft Office PowerPoint</Application>
  <PresentationFormat>ワイド画面</PresentationFormat>
  <Paragraphs>715</Paragraphs>
  <Slides>23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HGP創英角ｺﾞｼｯｸUB</vt:lpstr>
      <vt:lpstr>ＭＳ Ｐゴシック</vt:lpstr>
      <vt:lpstr>新細明體</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Norihama Seiji</dc:creator>
  <cp:lastModifiedBy>s-kitamura</cp:lastModifiedBy>
  <cp:revision>232</cp:revision>
  <dcterms:created xsi:type="dcterms:W3CDTF">2021-04-09T13:29:17Z</dcterms:created>
  <dcterms:modified xsi:type="dcterms:W3CDTF">2021-08-27T22:21:05Z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0x0101003328B25071C55D478EE2AA7A5E1EE60A</vt:lpwstr>
  </property>
</Properties>
</file>